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3" r:id="rId19"/>
  </p:sldIdLst>
  <p:sldSz cx="9144000" cy="6858000" type="screen4x3"/>
  <p:notesSz cx="6858000" cy="9144000"/>
  <p:defaultTextStyle>
    <a:defPPr>
      <a:defRPr lang="es-MX"/>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EE8"/>
    <a:srgbClr val="43CEFF"/>
    <a:srgbClr val="F5F6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38" autoAdjust="0"/>
    <p:restoredTop sz="94660"/>
  </p:normalViewPr>
  <p:slideViewPr>
    <p:cSldViewPr>
      <p:cViewPr varScale="1">
        <p:scale>
          <a:sx n="78" d="100"/>
          <a:sy n="78" d="100"/>
        </p:scale>
        <p:origin x="1238" y="43"/>
      </p:cViewPr>
      <p:guideLst>
        <p:guide orient="horz" pos="2160"/>
        <p:guide pos="2880"/>
      </p:guideLst>
    </p:cSldViewPr>
  </p:slideViewPr>
  <p:notesTextViewPr>
    <p:cViewPr>
      <p:scale>
        <a:sx n="1" d="1"/>
        <a:sy n="1" d="1"/>
      </p:scale>
      <p:origin x="0" y="0"/>
    </p:cViewPr>
  </p:notesTextViewPr>
  <p:notesViewPr>
    <p:cSldViewPr>
      <p:cViewPr varScale="1">
        <p:scale>
          <a:sx n="63" d="100"/>
          <a:sy n="63" d="100"/>
        </p:scale>
        <p:origin x="3206"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2CC1C4-614C-48C5-9326-E8226F87E40E}" type="datetimeFigureOut">
              <a:rPr lang="es-MX" smtClean="0"/>
              <a:t>11/06/2025</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962AEC-515F-46A6-8758-DC07ABF61D4D}" type="slidenum">
              <a:rPr lang="es-MX" smtClean="0"/>
              <a:t>‹Nº›</a:t>
            </a:fld>
            <a:endParaRPr lang="es-MX"/>
          </a:p>
        </p:txBody>
      </p:sp>
    </p:spTree>
    <p:extLst>
      <p:ext uri="{BB962C8B-B14F-4D97-AF65-F5344CB8AC3E}">
        <p14:creationId xmlns:p14="http://schemas.microsoft.com/office/powerpoint/2010/main" val="3452184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0962AEC-515F-46A6-8758-DC07ABF61D4D}" type="slidenum">
              <a:rPr lang="es-MX" smtClean="0"/>
              <a:t>2</a:t>
            </a:fld>
            <a:endParaRPr lang="es-MX"/>
          </a:p>
        </p:txBody>
      </p:sp>
    </p:spTree>
    <p:extLst>
      <p:ext uri="{BB962C8B-B14F-4D97-AF65-F5344CB8AC3E}">
        <p14:creationId xmlns:p14="http://schemas.microsoft.com/office/powerpoint/2010/main" val="3738155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0962AEC-515F-46A6-8758-DC07ABF61D4D}" type="slidenum">
              <a:rPr lang="es-MX" smtClean="0"/>
              <a:t>10</a:t>
            </a:fld>
            <a:endParaRPr lang="es-MX"/>
          </a:p>
        </p:txBody>
      </p:sp>
    </p:spTree>
    <p:extLst>
      <p:ext uri="{BB962C8B-B14F-4D97-AF65-F5344CB8AC3E}">
        <p14:creationId xmlns:p14="http://schemas.microsoft.com/office/powerpoint/2010/main" val="2297493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MX"/>
          </a:p>
        </p:txBody>
      </p:sp>
      <p:sp>
        <p:nvSpPr>
          <p:cNvPr id="4" name="Date Placeholder 3">
            <a:extLst>
              <a:ext uri="{FF2B5EF4-FFF2-40B4-BE49-F238E27FC236}">
                <a16:creationId xmlns:a16="http://schemas.microsoft.com/office/drawing/2014/main" id="{10039AFF-5344-4B7B-8B99-8FC94AEB5F1A}"/>
              </a:ext>
            </a:extLst>
          </p:cNvPr>
          <p:cNvSpPr>
            <a:spLocks noGrp="1"/>
          </p:cNvSpPr>
          <p:nvPr>
            <p:ph type="dt" sz="half" idx="10"/>
          </p:nvPr>
        </p:nvSpPr>
        <p:spPr/>
        <p:txBody>
          <a:bodyPr/>
          <a:lstStyle>
            <a:lvl1pPr>
              <a:defRPr/>
            </a:lvl1pPr>
          </a:lstStyle>
          <a:p>
            <a:pPr>
              <a:defRPr/>
            </a:pPr>
            <a:fld id="{3356BB4B-EF19-4B3E-8C8E-74070DD7C59D}" type="datetimeFigureOut">
              <a:rPr lang="es-MX"/>
              <a:pPr>
                <a:defRPr/>
              </a:pPr>
              <a:t>11/06/2025</a:t>
            </a:fld>
            <a:endParaRPr lang="es-MX"/>
          </a:p>
        </p:txBody>
      </p:sp>
      <p:sp>
        <p:nvSpPr>
          <p:cNvPr id="5" name="Footer Placeholder 4">
            <a:extLst>
              <a:ext uri="{FF2B5EF4-FFF2-40B4-BE49-F238E27FC236}">
                <a16:creationId xmlns:a16="http://schemas.microsoft.com/office/drawing/2014/main" id="{817A604F-FB8E-4E85-A602-E28BD723CFFA}"/>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5">
            <a:extLst>
              <a:ext uri="{FF2B5EF4-FFF2-40B4-BE49-F238E27FC236}">
                <a16:creationId xmlns:a16="http://schemas.microsoft.com/office/drawing/2014/main" id="{9C2D89BF-3038-422A-A9D0-16B465FAB974}"/>
              </a:ext>
            </a:extLst>
          </p:cNvPr>
          <p:cNvSpPr>
            <a:spLocks noGrp="1"/>
          </p:cNvSpPr>
          <p:nvPr>
            <p:ph type="sldNum" sz="quarter" idx="12"/>
          </p:nvPr>
        </p:nvSpPr>
        <p:spPr/>
        <p:txBody>
          <a:bodyPr/>
          <a:lstStyle>
            <a:lvl1pPr>
              <a:defRPr/>
            </a:lvl1pPr>
          </a:lstStyle>
          <a:p>
            <a:pPr>
              <a:defRPr/>
            </a:pPr>
            <a:fld id="{666D26EC-402F-422D-8C82-B6A8491B1E26}" type="slidenum">
              <a:rPr lang="es-MX" altLang="es-MX"/>
              <a:pPr>
                <a:defRPr/>
              </a:pPr>
              <a:t>‹Nº›</a:t>
            </a:fld>
            <a:endParaRPr lang="es-MX" altLang="es-MX"/>
          </a:p>
        </p:txBody>
      </p:sp>
    </p:spTree>
    <p:extLst>
      <p:ext uri="{BB962C8B-B14F-4D97-AF65-F5344CB8AC3E}">
        <p14:creationId xmlns:p14="http://schemas.microsoft.com/office/powerpoint/2010/main" val="84330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59E85D8E-97C8-41C7-916C-297F982E9D7E}"/>
              </a:ext>
            </a:extLst>
          </p:cNvPr>
          <p:cNvSpPr>
            <a:spLocks noGrp="1"/>
          </p:cNvSpPr>
          <p:nvPr>
            <p:ph type="dt" sz="half" idx="10"/>
          </p:nvPr>
        </p:nvSpPr>
        <p:spPr/>
        <p:txBody>
          <a:bodyPr/>
          <a:lstStyle>
            <a:lvl1pPr>
              <a:defRPr/>
            </a:lvl1pPr>
          </a:lstStyle>
          <a:p>
            <a:pPr>
              <a:defRPr/>
            </a:pPr>
            <a:fld id="{01A82D9E-6B58-40BA-B237-A46D5AA7DEF9}" type="datetimeFigureOut">
              <a:rPr lang="es-MX"/>
              <a:pPr>
                <a:defRPr/>
              </a:pPr>
              <a:t>11/06/2025</a:t>
            </a:fld>
            <a:endParaRPr lang="es-MX"/>
          </a:p>
        </p:txBody>
      </p:sp>
      <p:sp>
        <p:nvSpPr>
          <p:cNvPr id="5" name="Footer Placeholder 4">
            <a:extLst>
              <a:ext uri="{FF2B5EF4-FFF2-40B4-BE49-F238E27FC236}">
                <a16:creationId xmlns:a16="http://schemas.microsoft.com/office/drawing/2014/main" id="{B240D4C4-81CF-40DD-9CCF-1E9BA3C5E209}"/>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5">
            <a:extLst>
              <a:ext uri="{FF2B5EF4-FFF2-40B4-BE49-F238E27FC236}">
                <a16:creationId xmlns:a16="http://schemas.microsoft.com/office/drawing/2014/main" id="{DF365CB4-8764-4832-9BD4-3642084FC374}"/>
              </a:ext>
            </a:extLst>
          </p:cNvPr>
          <p:cNvSpPr>
            <a:spLocks noGrp="1"/>
          </p:cNvSpPr>
          <p:nvPr>
            <p:ph type="sldNum" sz="quarter" idx="12"/>
          </p:nvPr>
        </p:nvSpPr>
        <p:spPr/>
        <p:txBody>
          <a:bodyPr/>
          <a:lstStyle>
            <a:lvl1pPr>
              <a:defRPr/>
            </a:lvl1pPr>
          </a:lstStyle>
          <a:p>
            <a:pPr>
              <a:defRPr/>
            </a:pPr>
            <a:fld id="{0F3C07B1-572C-45B6-AA03-0A1CA5152C77}" type="slidenum">
              <a:rPr lang="es-MX" altLang="es-MX"/>
              <a:pPr>
                <a:defRPr/>
              </a:pPr>
              <a:t>‹Nº›</a:t>
            </a:fld>
            <a:endParaRPr lang="es-MX" altLang="es-MX"/>
          </a:p>
        </p:txBody>
      </p:sp>
    </p:spTree>
    <p:extLst>
      <p:ext uri="{BB962C8B-B14F-4D97-AF65-F5344CB8AC3E}">
        <p14:creationId xmlns:p14="http://schemas.microsoft.com/office/powerpoint/2010/main" val="4214220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56CDFBA3-0CCC-48EF-8676-A4B9D1CF7F7F}"/>
              </a:ext>
            </a:extLst>
          </p:cNvPr>
          <p:cNvSpPr>
            <a:spLocks noGrp="1"/>
          </p:cNvSpPr>
          <p:nvPr>
            <p:ph type="dt" sz="half" idx="10"/>
          </p:nvPr>
        </p:nvSpPr>
        <p:spPr/>
        <p:txBody>
          <a:bodyPr/>
          <a:lstStyle>
            <a:lvl1pPr>
              <a:defRPr/>
            </a:lvl1pPr>
          </a:lstStyle>
          <a:p>
            <a:pPr>
              <a:defRPr/>
            </a:pPr>
            <a:fld id="{A6AA1788-6F1F-4DB5-B9D2-72F08D7C3350}" type="datetimeFigureOut">
              <a:rPr lang="es-MX"/>
              <a:pPr>
                <a:defRPr/>
              </a:pPr>
              <a:t>11/06/2025</a:t>
            </a:fld>
            <a:endParaRPr lang="es-MX"/>
          </a:p>
        </p:txBody>
      </p:sp>
      <p:sp>
        <p:nvSpPr>
          <p:cNvPr id="5" name="Footer Placeholder 4">
            <a:extLst>
              <a:ext uri="{FF2B5EF4-FFF2-40B4-BE49-F238E27FC236}">
                <a16:creationId xmlns:a16="http://schemas.microsoft.com/office/drawing/2014/main" id="{991DD0A2-9BCD-4BD4-A77A-CC1244FFDC3A}"/>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5">
            <a:extLst>
              <a:ext uri="{FF2B5EF4-FFF2-40B4-BE49-F238E27FC236}">
                <a16:creationId xmlns:a16="http://schemas.microsoft.com/office/drawing/2014/main" id="{6C9981A2-BC23-40D2-8B0F-CA55EC30442B}"/>
              </a:ext>
            </a:extLst>
          </p:cNvPr>
          <p:cNvSpPr>
            <a:spLocks noGrp="1"/>
          </p:cNvSpPr>
          <p:nvPr>
            <p:ph type="sldNum" sz="quarter" idx="12"/>
          </p:nvPr>
        </p:nvSpPr>
        <p:spPr/>
        <p:txBody>
          <a:bodyPr/>
          <a:lstStyle>
            <a:lvl1pPr>
              <a:defRPr/>
            </a:lvl1pPr>
          </a:lstStyle>
          <a:p>
            <a:pPr>
              <a:defRPr/>
            </a:pPr>
            <a:fld id="{934063C9-8AB1-4C77-B013-17CD8E0039CF}" type="slidenum">
              <a:rPr lang="es-MX" altLang="es-MX"/>
              <a:pPr>
                <a:defRPr/>
              </a:pPr>
              <a:t>‹Nº›</a:t>
            </a:fld>
            <a:endParaRPr lang="es-MX" altLang="es-MX"/>
          </a:p>
        </p:txBody>
      </p:sp>
    </p:spTree>
    <p:extLst>
      <p:ext uri="{BB962C8B-B14F-4D97-AF65-F5344CB8AC3E}">
        <p14:creationId xmlns:p14="http://schemas.microsoft.com/office/powerpoint/2010/main" val="2076189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1E78755C-D561-406C-93E1-5224A0F4D5D1}"/>
              </a:ext>
            </a:extLst>
          </p:cNvPr>
          <p:cNvSpPr>
            <a:spLocks noGrp="1"/>
          </p:cNvSpPr>
          <p:nvPr>
            <p:ph type="dt" sz="half" idx="10"/>
          </p:nvPr>
        </p:nvSpPr>
        <p:spPr/>
        <p:txBody>
          <a:bodyPr/>
          <a:lstStyle>
            <a:lvl1pPr>
              <a:defRPr/>
            </a:lvl1pPr>
          </a:lstStyle>
          <a:p>
            <a:pPr>
              <a:defRPr/>
            </a:pPr>
            <a:fld id="{872A307B-2F12-4347-856F-61B88D4653C1}" type="datetimeFigureOut">
              <a:rPr lang="es-MX"/>
              <a:pPr>
                <a:defRPr/>
              </a:pPr>
              <a:t>11/06/2025</a:t>
            </a:fld>
            <a:endParaRPr lang="es-MX"/>
          </a:p>
        </p:txBody>
      </p:sp>
      <p:sp>
        <p:nvSpPr>
          <p:cNvPr id="5" name="Footer Placeholder 4">
            <a:extLst>
              <a:ext uri="{FF2B5EF4-FFF2-40B4-BE49-F238E27FC236}">
                <a16:creationId xmlns:a16="http://schemas.microsoft.com/office/drawing/2014/main" id="{3FAD87A8-78B6-4912-95BC-5A76A353145F}"/>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5">
            <a:extLst>
              <a:ext uri="{FF2B5EF4-FFF2-40B4-BE49-F238E27FC236}">
                <a16:creationId xmlns:a16="http://schemas.microsoft.com/office/drawing/2014/main" id="{649CD04F-B573-4658-997E-652549AA5E94}"/>
              </a:ext>
            </a:extLst>
          </p:cNvPr>
          <p:cNvSpPr>
            <a:spLocks noGrp="1"/>
          </p:cNvSpPr>
          <p:nvPr>
            <p:ph type="sldNum" sz="quarter" idx="12"/>
          </p:nvPr>
        </p:nvSpPr>
        <p:spPr/>
        <p:txBody>
          <a:bodyPr/>
          <a:lstStyle>
            <a:lvl1pPr>
              <a:defRPr/>
            </a:lvl1pPr>
          </a:lstStyle>
          <a:p>
            <a:pPr>
              <a:defRPr/>
            </a:pPr>
            <a:fld id="{9219EB32-1986-44A5-90CE-2FFD664ADA19}" type="slidenum">
              <a:rPr lang="es-MX" altLang="es-MX"/>
              <a:pPr>
                <a:defRPr/>
              </a:pPr>
              <a:t>‹Nº›</a:t>
            </a:fld>
            <a:endParaRPr lang="es-MX" altLang="es-MX"/>
          </a:p>
        </p:txBody>
      </p:sp>
    </p:spTree>
    <p:extLst>
      <p:ext uri="{BB962C8B-B14F-4D97-AF65-F5344CB8AC3E}">
        <p14:creationId xmlns:p14="http://schemas.microsoft.com/office/powerpoint/2010/main" val="395937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11F01C-9172-4217-AC24-1D8D39FB3FD9}"/>
              </a:ext>
            </a:extLst>
          </p:cNvPr>
          <p:cNvSpPr>
            <a:spLocks noGrp="1"/>
          </p:cNvSpPr>
          <p:nvPr>
            <p:ph type="dt" sz="half" idx="10"/>
          </p:nvPr>
        </p:nvSpPr>
        <p:spPr/>
        <p:txBody>
          <a:bodyPr/>
          <a:lstStyle>
            <a:lvl1pPr>
              <a:defRPr/>
            </a:lvl1pPr>
          </a:lstStyle>
          <a:p>
            <a:pPr>
              <a:defRPr/>
            </a:pPr>
            <a:fld id="{B35739CA-C043-4430-AB54-5EFB07ADF69F}" type="datetimeFigureOut">
              <a:rPr lang="es-MX"/>
              <a:pPr>
                <a:defRPr/>
              </a:pPr>
              <a:t>11/06/2025</a:t>
            </a:fld>
            <a:endParaRPr lang="es-MX"/>
          </a:p>
        </p:txBody>
      </p:sp>
      <p:sp>
        <p:nvSpPr>
          <p:cNvPr id="5" name="Footer Placeholder 4">
            <a:extLst>
              <a:ext uri="{FF2B5EF4-FFF2-40B4-BE49-F238E27FC236}">
                <a16:creationId xmlns:a16="http://schemas.microsoft.com/office/drawing/2014/main" id="{B5B2E1B1-B045-48D5-A32C-AD6C479DFE04}"/>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5">
            <a:extLst>
              <a:ext uri="{FF2B5EF4-FFF2-40B4-BE49-F238E27FC236}">
                <a16:creationId xmlns:a16="http://schemas.microsoft.com/office/drawing/2014/main" id="{B0C87AF1-C8FF-458E-B397-B18588135464}"/>
              </a:ext>
            </a:extLst>
          </p:cNvPr>
          <p:cNvSpPr>
            <a:spLocks noGrp="1"/>
          </p:cNvSpPr>
          <p:nvPr>
            <p:ph type="sldNum" sz="quarter" idx="12"/>
          </p:nvPr>
        </p:nvSpPr>
        <p:spPr/>
        <p:txBody>
          <a:bodyPr/>
          <a:lstStyle>
            <a:lvl1pPr>
              <a:defRPr/>
            </a:lvl1pPr>
          </a:lstStyle>
          <a:p>
            <a:pPr>
              <a:defRPr/>
            </a:pPr>
            <a:fld id="{C11C576D-9BD1-4D60-9D1D-ABC20CB10A18}" type="slidenum">
              <a:rPr lang="es-MX" altLang="es-MX"/>
              <a:pPr>
                <a:defRPr/>
              </a:pPr>
              <a:t>‹Nº›</a:t>
            </a:fld>
            <a:endParaRPr lang="es-MX" altLang="es-MX"/>
          </a:p>
        </p:txBody>
      </p:sp>
    </p:spTree>
    <p:extLst>
      <p:ext uri="{BB962C8B-B14F-4D97-AF65-F5344CB8AC3E}">
        <p14:creationId xmlns:p14="http://schemas.microsoft.com/office/powerpoint/2010/main" val="315743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3">
            <a:extLst>
              <a:ext uri="{FF2B5EF4-FFF2-40B4-BE49-F238E27FC236}">
                <a16:creationId xmlns:a16="http://schemas.microsoft.com/office/drawing/2014/main" id="{440D73F0-5C00-497E-A91B-0584A57514CD}"/>
              </a:ext>
            </a:extLst>
          </p:cNvPr>
          <p:cNvSpPr>
            <a:spLocks noGrp="1"/>
          </p:cNvSpPr>
          <p:nvPr>
            <p:ph type="dt" sz="half" idx="10"/>
          </p:nvPr>
        </p:nvSpPr>
        <p:spPr/>
        <p:txBody>
          <a:bodyPr/>
          <a:lstStyle>
            <a:lvl1pPr>
              <a:defRPr/>
            </a:lvl1pPr>
          </a:lstStyle>
          <a:p>
            <a:pPr>
              <a:defRPr/>
            </a:pPr>
            <a:fld id="{0F628C1D-4BED-4095-A532-E30157B3CAE7}" type="datetimeFigureOut">
              <a:rPr lang="es-MX"/>
              <a:pPr>
                <a:defRPr/>
              </a:pPr>
              <a:t>11/06/2025</a:t>
            </a:fld>
            <a:endParaRPr lang="es-MX"/>
          </a:p>
        </p:txBody>
      </p:sp>
      <p:sp>
        <p:nvSpPr>
          <p:cNvPr id="6" name="Footer Placeholder 4">
            <a:extLst>
              <a:ext uri="{FF2B5EF4-FFF2-40B4-BE49-F238E27FC236}">
                <a16:creationId xmlns:a16="http://schemas.microsoft.com/office/drawing/2014/main" id="{AC7A040F-FD86-4CAB-866E-B6EC1CDBB504}"/>
              </a:ext>
            </a:extLst>
          </p:cNvPr>
          <p:cNvSpPr>
            <a:spLocks noGrp="1"/>
          </p:cNvSpPr>
          <p:nvPr>
            <p:ph type="ftr" sz="quarter" idx="11"/>
          </p:nvPr>
        </p:nvSpPr>
        <p:spPr/>
        <p:txBody>
          <a:bodyPr/>
          <a:lstStyle>
            <a:lvl1pPr>
              <a:defRPr/>
            </a:lvl1pPr>
          </a:lstStyle>
          <a:p>
            <a:pPr>
              <a:defRPr/>
            </a:pPr>
            <a:endParaRPr lang="es-MX"/>
          </a:p>
        </p:txBody>
      </p:sp>
      <p:sp>
        <p:nvSpPr>
          <p:cNvPr id="7" name="Slide Number Placeholder 5">
            <a:extLst>
              <a:ext uri="{FF2B5EF4-FFF2-40B4-BE49-F238E27FC236}">
                <a16:creationId xmlns:a16="http://schemas.microsoft.com/office/drawing/2014/main" id="{68CC89CC-7840-4D52-8FF5-39A2797F3C15}"/>
              </a:ext>
            </a:extLst>
          </p:cNvPr>
          <p:cNvSpPr>
            <a:spLocks noGrp="1"/>
          </p:cNvSpPr>
          <p:nvPr>
            <p:ph type="sldNum" sz="quarter" idx="12"/>
          </p:nvPr>
        </p:nvSpPr>
        <p:spPr/>
        <p:txBody>
          <a:bodyPr/>
          <a:lstStyle>
            <a:lvl1pPr>
              <a:defRPr/>
            </a:lvl1pPr>
          </a:lstStyle>
          <a:p>
            <a:pPr>
              <a:defRPr/>
            </a:pPr>
            <a:fld id="{912DD636-F3DF-40C4-A9DB-3338480296F7}" type="slidenum">
              <a:rPr lang="es-MX" altLang="es-MX"/>
              <a:pPr>
                <a:defRPr/>
              </a:pPr>
              <a:t>‹Nº›</a:t>
            </a:fld>
            <a:endParaRPr lang="es-MX" altLang="es-MX"/>
          </a:p>
        </p:txBody>
      </p:sp>
    </p:spTree>
    <p:extLst>
      <p:ext uri="{BB962C8B-B14F-4D97-AF65-F5344CB8AC3E}">
        <p14:creationId xmlns:p14="http://schemas.microsoft.com/office/powerpoint/2010/main" val="4029537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3">
            <a:extLst>
              <a:ext uri="{FF2B5EF4-FFF2-40B4-BE49-F238E27FC236}">
                <a16:creationId xmlns:a16="http://schemas.microsoft.com/office/drawing/2014/main" id="{F60AAC48-94DD-4D69-96AE-FA7EE66D708E}"/>
              </a:ext>
            </a:extLst>
          </p:cNvPr>
          <p:cNvSpPr>
            <a:spLocks noGrp="1"/>
          </p:cNvSpPr>
          <p:nvPr>
            <p:ph type="dt" sz="half" idx="10"/>
          </p:nvPr>
        </p:nvSpPr>
        <p:spPr/>
        <p:txBody>
          <a:bodyPr/>
          <a:lstStyle>
            <a:lvl1pPr>
              <a:defRPr/>
            </a:lvl1pPr>
          </a:lstStyle>
          <a:p>
            <a:pPr>
              <a:defRPr/>
            </a:pPr>
            <a:fld id="{29838D99-0A3F-4786-93CC-2E8119DF253F}" type="datetimeFigureOut">
              <a:rPr lang="es-MX"/>
              <a:pPr>
                <a:defRPr/>
              </a:pPr>
              <a:t>11/06/2025</a:t>
            </a:fld>
            <a:endParaRPr lang="es-MX"/>
          </a:p>
        </p:txBody>
      </p:sp>
      <p:sp>
        <p:nvSpPr>
          <p:cNvPr id="8" name="Footer Placeholder 4">
            <a:extLst>
              <a:ext uri="{FF2B5EF4-FFF2-40B4-BE49-F238E27FC236}">
                <a16:creationId xmlns:a16="http://schemas.microsoft.com/office/drawing/2014/main" id="{A2B43576-D102-45D4-9A20-CCA25E6CB857}"/>
              </a:ext>
            </a:extLst>
          </p:cNvPr>
          <p:cNvSpPr>
            <a:spLocks noGrp="1"/>
          </p:cNvSpPr>
          <p:nvPr>
            <p:ph type="ftr" sz="quarter" idx="11"/>
          </p:nvPr>
        </p:nvSpPr>
        <p:spPr/>
        <p:txBody>
          <a:bodyPr/>
          <a:lstStyle>
            <a:lvl1pPr>
              <a:defRPr/>
            </a:lvl1pPr>
          </a:lstStyle>
          <a:p>
            <a:pPr>
              <a:defRPr/>
            </a:pPr>
            <a:endParaRPr lang="es-MX"/>
          </a:p>
        </p:txBody>
      </p:sp>
      <p:sp>
        <p:nvSpPr>
          <p:cNvPr id="9" name="Slide Number Placeholder 5">
            <a:extLst>
              <a:ext uri="{FF2B5EF4-FFF2-40B4-BE49-F238E27FC236}">
                <a16:creationId xmlns:a16="http://schemas.microsoft.com/office/drawing/2014/main" id="{62B5FB72-AEA1-4915-A2EA-DA9D41AD50C6}"/>
              </a:ext>
            </a:extLst>
          </p:cNvPr>
          <p:cNvSpPr>
            <a:spLocks noGrp="1"/>
          </p:cNvSpPr>
          <p:nvPr>
            <p:ph type="sldNum" sz="quarter" idx="12"/>
          </p:nvPr>
        </p:nvSpPr>
        <p:spPr/>
        <p:txBody>
          <a:bodyPr/>
          <a:lstStyle>
            <a:lvl1pPr>
              <a:defRPr/>
            </a:lvl1pPr>
          </a:lstStyle>
          <a:p>
            <a:pPr>
              <a:defRPr/>
            </a:pPr>
            <a:fld id="{D6532C2A-EB6E-4AF1-8E54-D09B04A086E5}" type="slidenum">
              <a:rPr lang="es-MX" altLang="es-MX"/>
              <a:pPr>
                <a:defRPr/>
              </a:pPr>
              <a:t>‹Nº›</a:t>
            </a:fld>
            <a:endParaRPr lang="es-MX" altLang="es-MX"/>
          </a:p>
        </p:txBody>
      </p:sp>
    </p:spTree>
    <p:extLst>
      <p:ext uri="{BB962C8B-B14F-4D97-AF65-F5344CB8AC3E}">
        <p14:creationId xmlns:p14="http://schemas.microsoft.com/office/powerpoint/2010/main" val="1155000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3">
            <a:extLst>
              <a:ext uri="{FF2B5EF4-FFF2-40B4-BE49-F238E27FC236}">
                <a16:creationId xmlns:a16="http://schemas.microsoft.com/office/drawing/2014/main" id="{2AC9E995-B023-423A-85E5-7E11B51BF073}"/>
              </a:ext>
            </a:extLst>
          </p:cNvPr>
          <p:cNvSpPr>
            <a:spLocks noGrp="1"/>
          </p:cNvSpPr>
          <p:nvPr>
            <p:ph type="dt" sz="half" idx="10"/>
          </p:nvPr>
        </p:nvSpPr>
        <p:spPr/>
        <p:txBody>
          <a:bodyPr/>
          <a:lstStyle>
            <a:lvl1pPr>
              <a:defRPr/>
            </a:lvl1pPr>
          </a:lstStyle>
          <a:p>
            <a:pPr>
              <a:defRPr/>
            </a:pPr>
            <a:fld id="{B4E03EF2-FED6-42F7-8C01-06FB7077ADCF}" type="datetimeFigureOut">
              <a:rPr lang="es-MX"/>
              <a:pPr>
                <a:defRPr/>
              </a:pPr>
              <a:t>11/06/2025</a:t>
            </a:fld>
            <a:endParaRPr lang="es-MX"/>
          </a:p>
        </p:txBody>
      </p:sp>
      <p:sp>
        <p:nvSpPr>
          <p:cNvPr id="4" name="Footer Placeholder 4">
            <a:extLst>
              <a:ext uri="{FF2B5EF4-FFF2-40B4-BE49-F238E27FC236}">
                <a16:creationId xmlns:a16="http://schemas.microsoft.com/office/drawing/2014/main" id="{09110315-F47D-4A4A-9BF5-E8D30538023C}"/>
              </a:ext>
            </a:extLst>
          </p:cNvPr>
          <p:cNvSpPr>
            <a:spLocks noGrp="1"/>
          </p:cNvSpPr>
          <p:nvPr>
            <p:ph type="ftr" sz="quarter" idx="11"/>
          </p:nvPr>
        </p:nvSpPr>
        <p:spPr/>
        <p:txBody>
          <a:bodyPr/>
          <a:lstStyle>
            <a:lvl1pPr>
              <a:defRPr/>
            </a:lvl1pPr>
          </a:lstStyle>
          <a:p>
            <a:pPr>
              <a:defRPr/>
            </a:pPr>
            <a:endParaRPr lang="es-MX"/>
          </a:p>
        </p:txBody>
      </p:sp>
      <p:sp>
        <p:nvSpPr>
          <p:cNvPr id="5" name="Slide Number Placeholder 5">
            <a:extLst>
              <a:ext uri="{FF2B5EF4-FFF2-40B4-BE49-F238E27FC236}">
                <a16:creationId xmlns:a16="http://schemas.microsoft.com/office/drawing/2014/main" id="{ABF883F0-C4B8-4E18-8A3E-5D3E9DCDB8B2}"/>
              </a:ext>
            </a:extLst>
          </p:cNvPr>
          <p:cNvSpPr>
            <a:spLocks noGrp="1"/>
          </p:cNvSpPr>
          <p:nvPr>
            <p:ph type="sldNum" sz="quarter" idx="12"/>
          </p:nvPr>
        </p:nvSpPr>
        <p:spPr/>
        <p:txBody>
          <a:bodyPr/>
          <a:lstStyle>
            <a:lvl1pPr>
              <a:defRPr/>
            </a:lvl1pPr>
          </a:lstStyle>
          <a:p>
            <a:pPr>
              <a:defRPr/>
            </a:pPr>
            <a:fld id="{A4565BF9-52A8-4440-AA34-291E73DF97E3}" type="slidenum">
              <a:rPr lang="es-MX" altLang="es-MX"/>
              <a:pPr>
                <a:defRPr/>
              </a:pPr>
              <a:t>‹Nº›</a:t>
            </a:fld>
            <a:endParaRPr lang="es-MX" altLang="es-MX"/>
          </a:p>
        </p:txBody>
      </p:sp>
    </p:spTree>
    <p:extLst>
      <p:ext uri="{BB962C8B-B14F-4D97-AF65-F5344CB8AC3E}">
        <p14:creationId xmlns:p14="http://schemas.microsoft.com/office/powerpoint/2010/main" val="300324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F585454-E90C-41B1-8DB4-E6A6EE923A3A}"/>
              </a:ext>
            </a:extLst>
          </p:cNvPr>
          <p:cNvSpPr>
            <a:spLocks noGrp="1"/>
          </p:cNvSpPr>
          <p:nvPr>
            <p:ph type="dt" sz="half" idx="10"/>
          </p:nvPr>
        </p:nvSpPr>
        <p:spPr/>
        <p:txBody>
          <a:bodyPr/>
          <a:lstStyle>
            <a:lvl1pPr>
              <a:defRPr/>
            </a:lvl1pPr>
          </a:lstStyle>
          <a:p>
            <a:pPr>
              <a:defRPr/>
            </a:pPr>
            <a:fld id="{76537374-46AF-45F3-9549-47084E5FEE46}" type="datetimeFigureOut">
              <a:rPr lang="es-MX"/>
              <a:pPr>
                <a:defRPr/>
              </a:pPr>
              <a:t>11/06/2025</a:t>
            </a:fld>
            <a:endParaRPr lang="es-MX"/>
          </a:p>
        </p:txBody>
      </p:sp>
      <p:sp>
        <p:nvSpPr>
          <p:cNvPr id="3" name="Footer Placeholder 4">
            <a:extLst>
              <a:ext uri="{FF2B5EF4-FFF2-40B4-BE49-F238E27FC236}">
                <a16:creationId xmlns:a16="http://schemas.microsoft.com/office/drawing/2014/main" id="{FF599527-A53B-4C28-B889-C497328DAB4C}"/>
              </a:ext>
            </a:extLst>
          </p:cNvPr>
          <p:cNvSpPr>
            <a:spLocks noGrp="1"/>
          </p:cNvSpPr>
          <p:nvPr>
            <p:ph type="ftr" sz="quarter" idx="11"/>
          </p:nvPr>
        </p:nvSpPr>
        <p:spPr/>
        <p:txBody>
          <a:bodyPr/>
          <a:lstStyle>
            <a:lvl1pPr>
              <a:defRPr/>
            </a:lvl1pPr>
          </a:lstStyle>
          <a:p>
            <a:pPr>
              <a:defRPr/>
            </a:pPr>
            <a:endParaRPr lang="es-MX"/>
          </a:p>
        </p:txBody>
      </p:sp>
      <p:sp>
        <p:nvSpPr>
          <p:cNvPr id="4" name="Slide Number Placeholder 5">
            <a:extLst>
              <a:ext uri="{FF2B5EF4-FFF2-40B4-BE49-F238E27FC236}">
                <a16:creationId xmlns:a16="http://schemas.microsoft.com/office/drawing/2014/main" id="{86EFFC8C-1E78-4A5A-BE71-899BAFC2CD77}"/>
              </a:ext>
            </a:extLst>
          </p:cNvPr>
          <p:cNvSpPr>
            <a:spLocks noGrp="1"/>
          </p:cNvSpPr>
          <p:nvPr>
            <p:ph type="sldNum" sz="quarter" idx="12"/>
          </p:nvPr>
        </p:nvSpPr>
        <p:spPr/>
        <p:txBody>
          <a:bodyPr/>
          <a:lstStyle>
            <a:lvl1pPr>
              <a:defRPr/>
            </a:lvl1pPr>
          </a:lstStyle>
          <a:p>
            <a:pPr>
              <a:defRPr/>
            </a:pPr>
            <a:fld id="{D29F8EE0-C2FA-47DB-B85A-A62F2119D726}" type="slidenum">
              <a:rPr lang="es-MX" altLang="es-MX"/>
              <a:pPr>
                <a:defRPr/>
              </a:pPr>
              <a:t>‹Nº›</a:t>
            </a:fld>
            <a:endParaRPr lang="es-MX" altLang="es-MX"/>
          </a:p>
        </p:txBody>
      </p:sp>
    </p:spTree>
    <p:extLst>
      <p:ext uri="{BB962C8B-B14F-4D97-AF65-F5344CB8AC3E}">
        <p14:creationId xmlns:p14="http://schemas.microsoft.com/office/powerpoint/2010/main" val="278257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ACA71DD-FD5C-4BC9-A275-0FB9BC4E3E1C}"/>
              </a:ext>
            </a:extLst>
          </p:cNvPr>
          <p:cNvSpPr>
            <a:spLocks noGrp="1"/>
          </p:cNvSpPr>
          <p:nvPr>
            <p:ph type="dt" sz="half" idx="10"/>
          </p:nvPr>
        </p:nvSpPr>
        <p:spPr/>
        <p:txBody>
          <a:bodyPr/>
          <a:lstStyle>
            <a:lvl1pPr>
              <a:defRPr/>
            </a:lvl1pPr>
          </a:lstStyle>
          <a:p>
            <a:pPr>
              <a:defRPr/>
            </a:pPr>
            <a:fld id="{060905D9-F9E5-44BB-A082-94AA3D203F39}" type="datetimeFigureOut">
              <a:rPr lang="es-MX"/>
              <a:pPr>
                <a:defRPr/>
              </a:pPr>
              <a:t>11/06/2025</a:t>
            </a:fld>
            <a:endParaRPr lang="es-MX"/>
          </a:p>
        </p:txBody>
      </p:sp>
      <p:sp>
        <p:nvSpPr>
          <p:cNvPr id="6" name="Footer Placeholder 4">
            <a:extLst>
              <a:ext uri="{FF2B5EF4-FFF2-40B4-BE49-F238E27FC236}">
                <a16:creationId xmlns:a16="http://schemas.microsoft.com/office/drawing/2014/main" id="{344D9FB6-C7B0-40C4-AB60-C041C7CE5EB1}"/>
              </a:ext>
            </a:extLst>
          </p:cNvPr>
          <p:cNvSpPr>
            <a:spLocks noGrp="1"/>
          </p:cNvSpPr>
          <p:nvPr>
            <p:ph type="ftr" sz="quarter" idx="11"/>
          </p:nvPr>
        </p:nvSpPr>
        <p:spPr/>
        <p:txBody>
          <a:bodyPr/>
          <a:lstStyle>
            <a:lvl1pPr>
              <a:defRPr/>
            </a:lvl1pPr>
          </a:lstStyle>
          <a:p>
            <a:pPr>
              <a:defRPr/>
            </a:pPr>
            <a:endParaRPr lang="es-MX"/>
          </a:p>
        </p:txBody>
      </p:sp>
      <p:sp>
        <p:nvSpPr>
          <p:cNvPr id="7" name="Slide Number Placeholder 5">
            <a:extLst>
              <a:ext uri="{FF2B5EF4-FFF2-40B4-BE49-F238E27FC236}">
                <a16:creationId xmlns:a16="http://schemas.microsoft.com/office/drawing/2014/main" id="{B2BF7C2F-4049-4865-AA2E-38593F4248DF}"/>
              </a:ext>
            </a:extLst>
          </p:cNvPr>
          <p:cNvSpPr>
            <a:spLocks noGrp="1"/>
          </p:cNvSpPr>
          <p:nvPr>
            <p:ph type="sldNum" sz="quarter" idx="12"/>
          </p:nvPr>
        </p:nvSpPr>
        <p:spPr/>
        <p:txBody>
          <a:bodyPr/>
          <a:lstStyle>
            <a:lvl1pPr>
              <a:defRPr/>
            </a:lvl1pPr>
          </a:lstStyle>
          <a:p>
            <a:pPr>
              <a:defRPr/>
            </a:pPr>
            <a:fld id="{144A8B6D-2205-45D1-ABD4-E1D206E39F20}" type="slidenum">
              <a:rPr lang="es-MX" altLang="es-MX"/>
              <a:pPr>
                <a:defRPr/>
              </a:pPr>
              <a:t>‹Nº›</a:t>
            </a:fld>
            <a:endParaRPr lang="es-MX" altLang="es-MX"/>
          </a:p>
        </p:txBody>
      </p:sp>
    </p:spTree>
    <p:extLst>
      <p:ext uri="{BB962C8B-B14F-4D97-AF65-F5344CB8AC3E}">
        <p14:creationId xmlns:p14="http://schemas.microsoft.com/office/powerpoint/2010/main" val="233992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F4CE379-5879-4FB8-BF00-A2652FD5615D}"/>
              </a:ext>
            </a:extLst>
          </p:cNvPr>
          <p:cNvSpPr>
            <a:spLocks noGrp="1"/>
          </p:cNvSpPr>
          <p:nvPr>
            <p:ph type="dt" sz="half" idx="10"/>
          </p:nvPr>
        </p:nvSpPr>
        <p:spPr/>
        <p:txBody>
          <a:bodyPr/>
          <a:lstStyle>
            <a:lvl1pPr>
              <a:defRPr/>
            </a:lvl1pPr>
          </a:lstStyle>
          <a:p>
            <a:pPr>
              <a:defRPr/>
            </a:pPr>
            <a:fld id="{59940477-5A16-4885-8EC7-854CA8989CC2}" type="datetimeFigureOut">
              <a:rPr lang="es-MX"/>
              <a:pPr>
                <a:defRPr/>
              </a:pPr>
              <a:t>11/06/2025</a:t>
            </a:fld>
            <a:endParaRPr lang="es-MX"/>
          </a:p>
        </p:txBody>
      </p:sp>
      <p:sp>
        <p:nvSpPr>
          <p:cNvPr id="6" name="Footer Placeholder 4">
            <a:extLst>
              <a:ext uri="{FF2B5EF4-FFF2-40B4-BE49-F238E27FC236}">
                <a16:creationId xmlns:a16="http://schemas.microsoft.com/office/drawing/2014/main" id="{6FB42A56-A6CE-449A-AFE4-14D37930E567}"/>
              </a:ext>
            </a:extLst>
          </p:cNvPr>
          <p:cNvSpPr>
            <a:spLocks noGrp="1"/>
          </p:cNvSpPr>
          <p:nvPr>
            <p:ph type="ftr" sz="quarter" idx="11"/>
          </p:nvPr>
        </p:nvSpPr>
        <p:spPr/>
        <p:txBody>
          <a:bodyPr/>
          <a:lstStyle>
            <a:lvl1pPr>
              <a:defRPr/>
            </a:lvl1pPr>
          </a:lstStyle>
          <a:p>
            <a:pPr>
              <a:defRPr/>
            </a:pPr>
            <a:endParaRPr lang="es-MX"/>
          </a:p>
        </p:txBody>
      </p:sp>
      <p:sp>
        <p:nvSpPr>
          <p:cNvPr id="7" name="Slide Number Placeholder 5">
            <a:extLst>
              <a:ext uri="{FF2B5EF4-FFF2-40B4-BE49-F238E27FC236}">
                <a16:creationId xmlns:a16="http://schemas.microsoft.com/office/drawing/2014/main" id="{12C58F56-D2C8-4BB3-AC54-2DECC5DD1226}"/>
              </a:ext>
            </a:extLst>
          </p:cNvPr>
          <p:cNvSpPr>
            <a:spLocks noGrp="1"/>
          </p:cNvSpPr>
          <p:nvPr>
            <p:ph type="sldNum" sz="quarter" idx="12"/>
          </p:nvPr>
        </p:nvSpPr>
        <p:spPr/>
        <p:txBody>
          <a:bodyPr/>
          <a:lstStyle>
            <a:lvl1pPr>
              <a:defRPr/>
            </a:lvl1pPr>
          </a:lstStyle>
          <a:p>
            <a:pPr>
              <a:defRPr/>
            </a:pPr>
            <a:fld id="{6DBF266E-E176-40CE-B619-F312A360C4AF}" type="slidenum">
              <a:rPr lang="es-MX" altLang="es-MX"/>
              <a:pPr>
                <a:defRPr/>
              </a:pPr>
              <a:t>‹Nº›</a:t>
            </a:fld>
            <a:endParaRPr lang="es-MX" altLang="es-MX"/>
          </a:p>
        </p:txBody>
      </p:sp>
    </p:spTree>
    <p:extLst>
      <p:ext uri="{BB962C8B-B14F-4D97-AF65-F5344CB8AC3E}">
        <p14:creationId xmlns:p14="http://schemas.microsoft.com/office/powerpoint/2010/main" val="3374201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9533CD7-C743-4FBD-89BA-F2EFF9259B9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MX"/>
              <a:t>Click to edit Master title style</a:t>
            </a:r>
            <a:endParaRPr lang="es-MX" altLang="es-MX"/>
          </a:p>
        </p:txBody>
      </p:sp>
      <p:sp>
        <p:nvSpPr>
          <p:cNvPr id="1027" name="Text Placeholder 2">
            <a:extLst>
              <a:ext uri="{FF2B5EF4-FFF2-40B4-BE49-F238E27FC236}">
                <a16:creationId xmlns:a16="http://schemas.microsoft.com/office/drawing/2014/main" id="{426F4F4B-A351-44AD-9556-0F5DEDF5A80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MX"/>
              <a:t>Click to edit Master text styles</a:t>
            </a:r>
          </a:p>
          <a:p>
            <a:pPr lvl="1"/>
            <a:r>
              <a:rPr lang="en-US" altLang="es-MX"/>
              <a:t>Second level</a:t>
            </a:r>
          </a:p>
          <a:p>
            <a:pPr lvl="2"/>
            <a:r>
              <a:rPr lang="en-US" altLang="es-MX"/>
              <a:t>Third level</a:t>
            </a:r>
          </a:p>
          <a:p>
            <a:pPr lvl="3"/>
            <a:r>
              <a:rPr lang="en-US" altLang="es-MX"/>
              <a:t>Fourth level</a:t>
            </a:r>
          </a:p>
          <a:p>
            <a:pPr lvl="4"/>
            <a:r>
              <a:rPr lang="en-US" altLang="es-MX"/>
              <a:t>Fifth level</a:t>
            </a:r>
            <a:endParaRPr lang="es-MX" altLang="es-MX"/>
          </a:p>
        </p:txBody>
      </p:sp>
      <p:sp>
        <p:nvSpPr>
          <p:cNvPr id="4" name="Date Placeholder 3">
            <a:extLst>
              <a:ext uri="{FF2B5EF4-FFF2-40B4-BE49-F238E27FC236}">
                <a16:creationId xmlns:a16="http://schemas.microsoft.com/office/drawing/2014/main" id="{30EC30F6-F4EC-477F-9C7E-16F6CE13C37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8A38330-22F2-4FCA-AA4F-6ABBA99C9B09}" type="datetimeFigureOut">
              <a:rPr lang="es-MX"/>
              <a:pPr>
                <a:defRPr/>
              </a:pPr>
              <a:t>11/06/2025</a:t>
            </a:fld>
            <a:endParaRPr lang="es-MX"/>
          </a:p>
        </p:txBody>
      </p:sp>
      <p:sp>
        <p:nvSpPr>
          <p:cNvPr id="5" name="Footer Placeholder 4">
            <a:extLst>
              <a:ext uri="{FF2B5EF4-FFF2-40B4-BE49-F238E27FC236}">
                <a16:creationId xmlns:a16="http://schemas.microsoft.com/office/drawing/2014/main" id="{9A9F2504-47B3-41D6-970F-1A6A5487DB8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MX"/>
          </a:p>
        </p:txBody>
      </p:sp>
      <p:sp>
        <p:nvSpPr>
          <p:cNvPr id="6" name="Slide Number Placeholder 5">
            <a:extLst>
              <a:ext uri="{FF2B5EF4-FFF2-40B4-BE49-F238E27FC236}">
                <a16:creationId xmlns:a16="http://schemas.microsoft.com/office/drawing/2014/main" id="{A33F7393-2610-4E5D-959D-3AF6EFCC455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526E23D-E52C-4243-B05D-DC5A7D4B5222}" type="slidenum">
              <a:rPr lang="es-MX" altLang="es-MX"/>
              <a:pPr>
                <a:defRPr/>
              </a:pPr>
              <a:t>‹Nº›</a:t>
            </a:fld>
            <a:endParaRPr lang="es-MX" alt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572000" y="3068638"/>
            <a:ext cx="16482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MX" altLang="es-MX" sz="2800" b="1" dirty="0">
                <a:solidFill>
                  <a:srgbClr val="F5F6F7"/>
                </a:solidFill>
                <a:latin typeface="+mj-lt"/>
              </a:rPr>
              <a:t>Fiduciario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473CEF-3783-42BE-9FA7-BD99BE503B95}"/>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Fideicomisos de Garantía</a:t>
            </a:r>
          </a:p>
        </p:txBody>
      </p:sp>
      <p:sp>
        <p:nvSpPr>
          <p:cNvPr id="10243" name="Content Placeholder 2">
            <a:extLst>
              <a:ext uri="{FF2B5EF4-FFF2-40B4-BE49-F238E27FC236}">
                <a16:creationId xmlns:a16="http://schemas.microsoft.com/office/drawing/2014/main" id="{66568C5A-121F-46A0-9152-20114599105D}"/>
              </a:ext>
            </a:extLst>
          </p:cNvPr>
          <p:cNvSpPr>
            <a:spLocks noGrp="1"/>
          </p:cNvSpPr>
          <p:nvPr>
            <p:ph idx="1"/>
          </p:nvPr>
        </p:nvSpPr>
        <p:spPr>
          <a:xfrm>
            <a:off x="457200" y="1600200"/>
            <a:ext cx="8229600" cy="5257800"/>
          </a:xfrm>
        </p:spPr>
        <p:txBody>
          <a:bodyPr/>
          <a:lstStyle/>
          <a:p>
            <a:pPr marL="0" indent="0" algn="just" eaLnBrk="1" hangingPunct="1">
              <a:buFont typeface="Arial" panose="020B0604020202020204" pitchFamily="34" charset="0"/>
              <a:buNone/>
            </a:pPr>
            <a:r>
              <a:rPr lang="es-MX" altLang="es-MX" sz="1500" dirty="0">
                <a:solidFill>
                  <a:srgbClr val="F5F6F7"/>
                </a:solidFill>
              </a:rPr>
              <a:t>Tiene como finalidad la aportación de bienes y/o derechos por parte del fideicomitente (Garante o Deudor) al patrimonio del Fideicomiso transmitiendo la propiedad de los mismos, con el propósito de garantizar una prestación anterior o futura a su cargo o a cargo de terceros que éste determine a favor del Fideicomisario en primer lugar.</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Jurídicamente ningún tercero  podrá trabar embargo o afectación de dominio sobre el bien que se aporte a Fideicomiso para reclamar ninguna obligación, debido a que el bien objeto de la garantía  fiduciaria es propiedad del fiduciario y no del garante o deudor.</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El bien aportado al Fideicomiso queda legalmente destinado a garantizar el cumplimiento o pago de una obligación , sin que el fiduciario pueda destinarlo a algún otro fin.</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La ejecución de las garantías fiduciarias en caso de incumplimiento, se realiza por medio de un “Procedimiento de ejecución” previamente pactado por las partes en el Contrato de Fideicomiso, donde los bienes son vendidos a un tercero y/o  adjudicados por el propio fideicomisario, lo que lo hace ser un procedimiento rápido, económico y seguro, evitando juicios.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62C68E-9F11-4731-96C0-5BF94251A9A7}"/>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Esquema Convencional de Fideicomiso</a:t>
            </a:r>
          </a:p>
        </p:txBody>
      </p:sp>
      <p:sp>
        <p:nvSpPr>
          <p:cNvPr id="11" name="4 Elipse">
            <a:extLst>
              <a:ext uri="{FF2B5EF4-FFF2-40B4-BE49-F238E27FC236}">
                <a16:creationId xmlns:a16="http://schemas.microsoft.com/office/drawing/2014/main" id="{99914A05-7AC1-4AEA-8DDC-19F8A9B97D7F}"/>
              </a:ext>
            </a:extLst>
          </p:cNvPr>
          <p:cNvSpPr/>
          <p:nvPr/>
        </p:nvSpPr>
        <p:spPr>
          <a:xfrm>
            <a:off x="447675" y="1308100"/>
            <a:ext cx="2663825" cy="1414463"/>
          </a:xfrm>
          <a:prstGeom prst="ellipse">
            <a:avLst/>
          </a:prstGeom>
          <a:solidFill>
            <a:schemeClr val="tx2">
              <a:lumMod val="60000"/>
              <a:lumOff val="40000"/>
              <a:alpha val="33000"/>
            </a:schemeClr>
          </a:solidFill>
          <a:ln w="12700">
            <a:solidFill>
              <a:schemeClr val="tx2">
                <a:lumMod val="40000"/>
                <a:lumOff val="60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1400" b="1" dirty="0">
                <a:solidFill>
                  <a:schemeClr val="accent5">
                    <a:lumMod val="40000"/>
                    <a:lumOff val="60000"/>
                  </a:schemeClr>
                </a:solidFill>
              </a:rPr>
              <a:t>FIDEICOMITENTES</a:t>
            </a:r>
          </a:p>
          <a:p>
            <a:pPr algn="ctr" eaLnBrk="1" fontAlgn="auto" hangingPunct="1">
              <a:spcBef>
                <a:spcPts val="0"/>
              </a:spcBef>
              <a:spcAft>
                <a:spcPts val="0"/>
              </a:spcAft>
              <a:defRPr/>
            </a:pPr>
            <a:r>
              <a:rPr lang="es-MX" sz="1200" dirty="0"/>
              <a:t>Aportar bienes y/o derechos. Transmitiendo la titularidad de los mismos</a:t>
            </a:r>
          </a:p>
        </p:txBody>
      </p:sp>
      <p:sp>
        <p:nvSpPr>
          <p:cNvPr id="12" name="7 Marcador de contenido">
            <a:extLst>
              <a:ext uri="{FF2B5EF4-FFF2-40B4-BE49-F238E27FC236}">
                <a16:creationId xmlns:a16="http://schemas.microsoft.com/office/drawing/2014/main" id="{60C049E2-3510-48F1-88FA-6FFF7B512AE3}"/>
              </a:ext>
            </a:extLst>
          </p:cNvPr>
          <p:cNvSpPr txBox="1">
            <a:spLocks/>
          </p:cNvSpPr>
          <p:nvPr/>
        </p:nvSpPr>
        <p:spPr>
          <a:xfrm>
            <a:off x="6310313" y="1482725"/>
            <a:ext cx="2303462" cy="1223963"/>
          </a:xfrm>
          <a:prstGeom prst="ellipse">
            <a:avLst/>
          </a:prstGeom>
          <a:solidFill>
            <a:schemeClr val="tx2">
              <a:lumMod val="60000"/>
              <a:lumOff val="40000"/>
              <a:alpha val="33000"/>
            </a:schemeClr>
          </a:solidFill>
          <a:ln w="12700">
            <a:solidFill>
              <a:schemeClr val="tx2">
                <a:lumMod val="40000"/>
                <a:lumOff val="60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MX"/>
            </a:defPPr>
            <a:lvl1pPr algn="ctr">
              <a:defRPr sz="1100"/>
            </a:lvl1pPr>
          </a:lstStyle>
          <a:p>
            <a:pPr eaLnBrk="1" fontAlgn="auto" hangingPunct="1">
              <a:spcBef>
                <a:spcPts val="0"/>
              </a:spcBef>
              <a:spcAft>
                <a:spcPts val="0"/>
              </a:spcAft>
              <a:defRPr/>
            </a:pPr>
            <a:r>
              <a:rPr lang="es-MX" sz="1400" b="1" dirty="0">
                <a:solidFill>
                  <a:schemeClr val="accent5">
                    <a:lumMod val="40000"/>
                    <a:lumOff val="60000"/>
                  </a:schemeClr>
                </a:solidFill>
              </a:rPr>
              <a:t>COMITÉ  TÉCNICO</a:t>
            </a:r>
          </a:p>
          <a:p>
            <a:pPr eaLnBrk="1" fontAlgn="auto" hangingPunct="1">
              <a:spcBef>
                <a:spcPts val="0"/>
              </a:spcBef>
              <a:spcAft>
                <a:spcPts val="0"/>
              </a:spcAft>
              <a:defRPr/>
            </a:pPr>
            <a:r>
              <a:rPr lang="es-MX" sz="1200" dirty="0"/>
              <a:t>Generador de las instrucciones</a:t>
            </a:r>
          </a:p>
        </p:txBody>
      </p:sp>
      <p:sp>
        <p:nvSpPr>
          <p:cNvPr id="13" name="8 Elipse">
            <a:extLst>
              <a:ext uri="{FF2B5EF4-FFF2-40B4-BE49-F238E27FC236}">
                <a16:creationId xmlns:a16="http://schemas.microsoft.com/office/drawing/2014/main" id="{6255200F-B089-4926-B40A-7AFA1CEFB8F1}"/>
              </a:ext>
            </a:extLst>
          </p:cNvPr>
          <p:cNvSpPr/>
          <p:nvPr/>
        </p:nvSpPr>
        <p:spPr>
          <a:xfrm>
            <a:off x="3433763" y="5084763"/>
            <a:ext cx="2622550" cy="1081087"/>
          </a:xfrm>
          <a:prstGeom prst="ellipse">
            <a:avLst/>
          </a:prstGeom>
          <a:solidFill>
            <a:schemeClr val="tx2">
              <a:lumMod val="60000"/>
              <a:lumOff val="40000"/>
              <a:alpha val="33000"/>
            </a:schemeClr>
          </a:solidFill>
          <a:ln w="12700">
            <a:solidFill>
              <a:schemeClr val="tx2">
                <a:lumMod val="40000"/>
                <a:lumOff val="60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1400" b="1" dirty="0">
                <a:solidFill>
                  <a:schemeClr val="accent5">
                    <a:lumMod val="40000"/>
                    <a:lumOff val="60000"/>
                  </a:schemeClr>
                </a:solidFill>
              </a:rPr>
              <a:t>FIDEICOMISARIO (S)</a:t>
            </a:r>
          </a:p>
          <a:p>
            <a:pPr algn="ctr" eaLnBrk="1" fontAlgn="auto" hangingPunct="1">
              <a:spcBef>
                <a:spcPts val="0"/>
              </a:spcBef>
              <a:spcAft>
                <a:spcPts val="0"/>
              </a:spcAft>
              <a:defRPr/>
            </a:pPr>
            <a:r>
              <a:rPr lang="es-MX" sz="1200" dirty="0"/>
              <a:t>Recibe los beneficios del fideicomiso</a:t>
            </a:r>
          </a:p>
        </p:txBody>
      </p:sp>
      <p:sp>
        <p:nvSpPr>
          <p:cNvPr id="14" name="5 Elipse">
            <a:extLst>
              <a:ext uri="{FF2B5EF4-FFF2-40B4-BE49-F238E27FC236}">
                <a16:creationId xmlns:a16="http://schemas.microsoft.com/office/drawing/2014/main" id="{4FBE0A8C-C7D1-4D0E-AAAA-CEBB644D1E71}"/>
              </a:ext>
            </a:extLst>
          </p:cNvPr>
          <p:cNvSpPr/>
          <p:nvPr/>
        </p:nvSpPr>
        <p:spPr>
          <a:xfrm>
            <a:off x="3087688" y="2636838"/>
            <a:ext cx="3313112" cy="1800225"/>
          </a:xfrm>
          <a:prstGeom prst="ellipse">
            <a:avLst/>
          </a:prstGeom>
          <a:solidFill>
            <a:schemeClr val="tx2">
              <a:lumMod val="60000"/>
              <a:lumOff val="40000"/>
              <a:alpha val="33000"/>
            </a:schemeClr>
          </a:solidFill>
          <a:ln w="12700">
            <a:solidFill>
              <a:schemeClr val="tx2">
                <a:lumMod val="40000"/>
                <a:lumOff val="60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MX" sz="1400" b="1" dirty="0">
                <a:solidFill>
                  <a:schemeClr val="accent5">
                    <a:lumMod val="40000"/>
                    <a:lumOff val="60000"/>
                  </a:schemeClr>
                </a:solidFill>
              </a:rPr>
              <a:t>FIDEICOMISO</a:t>
            </a:r>
          </a:p>
          <a:p>
            <a:pPr algn="ctr" eaLnBrk="1" fontAlgn="auto" hangingPunct="1">
              <a:spcBef>
                <a:spcPts val="0"/>
              </a:spcBef>
              <a:spcAft>
                <a:spcPts val="0"/>
              </a:spcAft>
              <a:defRPr/>
            </a:pPr>
            <a:r>
              <a:rPr lang="es-MX" sz="1200" dirty="0"/>
              <a:t>“Acto contractual”</a:t>
            </a:r>
          </a:p>
          <a:p>
            <a:pPr algn="ctr" eaLnBrk="1" fontAlgn="auto" hangingPunct="1">
              <a:spcBef>
                <a:spcPts val="0"/>
              </a:spcBef>
              <a:spcAft>
                <a:spcPts val="0"/>
              </a:spcAft>
              <a:defRPr/>
            </a:pPr>
            <a:r>
              <a:rPr lang="es-MX" sz="1200" dirty="0"/>
              <a:t>Recibe la titularidad de los bienes, los administra y ejecuta instrucciones conforma a fines</a:t>
            </a:r>
          </a:p>
          <a:p>
            <a:pPr algn="ctr" eaLnBrk="1" fontAlgn="auto" hangingPunct="1">
              <a:spcBef>
                <a:spcPts val="0"/>
              </a:spcBef>
              <a:spcAft>
                <a:spcPts val="0"/>
              </a:spcAft>
              <a:defRPr/>
            </a:pPr>
            <a:endParaRPr lang="es-MX" sz="1200" dirty="0"/>
          </a:p>
        </p:txBody>
      </p:sp>
      <p:sp>
        <p:nvSpPr>
          <p:cNvPr id="15" name="9 Flecha derecha">
            <a:extLst>
              <a:ext uri="{FF2B5EF4-FFF2-40B4-BE49-F238E27FC236}">
                <a16:creationId xmlns:a16="http://schemas.microsoft.com/office/drawing/2014/main" id="{DDC99340-5975-445A-9EAA-D41C9071A17B}"/>
              </a:ext>
            </a:extLst>
          </p:cNvPr>
          <p:cNvSpPr/>
          <p:nvPr/>
        </p:nvSpPr>
        <p:spPr>
          <a:xfrm rot="3212453">
            <a:off x="2843213" y="2636837"/>
            <a:ext cx="433388" cy="360363"/>
          </a:xfrm>
          <a:prstGeom prst="rightArrow">
            <a:avLst/>
          </a:prstGeom>
          <a:solidFill>
            <a:schemeClr val="tx2">
              <a:lumMod val="60000"/>
              <a:lumOff val="40000"/>
              <a:alpha val="33000"/>
            </a:schemeClr>
          </a:solidFill>
          <a:ln w="12700">
            <a:solidFill>
              <a:schemeClr val="tx2">
                <a:lumMod val="40000"/>
                <a:lumOff val="60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sz="1100"/>
          </a:p>
        </p:txBody>
      </p:sp>
      <p:sp>
        <p:nvSpPr>
          <p:cNvPr id="16" name="11 Flecha derecha">
            <a:extLst>
              <a:ext uri="{FF2B5EF4-FFF2-40B4-BE49-F238E27FC236}">
                <a16:creationId xmlns:a16="http://schemas.microsoft.com/office/drawing/2014/main" id="{10BFD32E-2E3F-4B29-9CDE-3E9456766376}"/>
              </a:ext>
            </a:extLst>
          </p:cNvPr>
          <p:cNvSpPr/>
          <p:nvPr/>
        </p:nvSpPr>
        <p:spPr>
          <a:xfrm rot="8888407">
            <a:off x="6243638" y="2636838"/>
            <a:ext cx="431800" cy="360362"/>
          </a:xfrm>
          <a:prstGeom prst="rightArrow">
            <a:avLst/>
          </a:prstGeom>
          <a:solidFill>
            <a:schemeClr val="tx2">
              <a:lumMod val="60000"/>
              <a:lumOff val="40000"/>
              <a:alpha val="33000"/>
            </a:schemeClr>
          </a:solidFill>
          <a:ln w="12700">
            <a:solidFill>
              <a:schemeClr val="tx2">
                <a:lumMod val="40000"/>
                <a:lumOff val="60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sz="1100"/>
          </a:p>
        </p:txBody>
      </p:sp>
      <p:sp>
        <p:nvSpPr>
          <p:cNvPr id="17" name="12 Flecha derecha">
            <a:extLst>
              <a:ext uri="{FF2B5EF4-FFF2-40B4-BE49-F238E27FC236}">
                <a16:creationId xmlns:a16="http://schemas.microsoft.com/office/drawing/2014/main" id="{27749BDF-CA0A-4168-8617-41F80DDAA1C2}"/>
              </a:ext>
            </a:extLst>
          </p:cNvPr>
          <p:cNvSpPr/>
          <p:nvPr/>
        </p:nvSpPr>
        <p:spPr>
          <a:xfrm rot="5400000">
            <a:off x="4528344" y="4617244"/>
            <a:ext cx="431800" cy="360362"/>
          </a:xfrm>
          <a:prstGeom prst="rightArrow">
            <a:avLst/>
          </a:prstGeom>
          <a:solidFill>
            <a:schemeClr val="tx2">
              <a:lumMod val="60000"/>
              <a:lumOff val="40000"/>
              <a:alpha val="33000"/>
            </a:schemeClr>
          </a:solidFill>
          <a:ln w="12700">
            <a:solidFill>
              <a:schemeClr val="tx2">
                <a:lumMod val="40000"/>
                <a:lumOff val="60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D72C2C-FDCC-4922-A3C0-E2C4BD25ACCC}"/>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Derechos y Obligaciones Fideicomitente</a:t>
            </a:r>
          </a:p>
        </p:txBody>
      </p:sp>
      <p:sp>
        <p:nvSpPr>
          <p:cNvPr id="12291" name="Content Placeholder 2">
            <a:extLst>
              <a:ext uri="{FF2B5EF4-FFF2-40B4-BE49-F238E27FC236}">
                <a16:creationId xmlns:a16="http://schemas.microsoft.com/office/drawing/2014/main" id="{4394A48E-62A5-4E09-87CC-944C78BA1038}"/>
              </a:ext>
            </a:extLst>
          </p:cNvPr>
          <p:cNvSpPr>
            <a:spLocks noGrp="1"/>
          </p:cNvSpPr>
          <p:nvPr>
            <p:ph idx="1"/>
          </p:nvPr>
        </p:nvSpPr>
        <p:spPr>
          <a:xfrm>
            <a:off x="457200" y="1600200"/>
            <a:ext cx="8229600" cy="5257800"/>
          </a:xfrm>
        </p:spPr>
        <p:txBody>
          <a:bodyPr/>
          <a:lstStyle/>
          <a:p>
            <a:pPr marL="0" indent="0" algn="just" eaLnBrk="1" hangingPunct="1">
              <a:buFont typeface="Arial" panose="020B0604020202020204" pitchFamily="34" charset="0"/>
              <a:buNone/>
            </a:pPr>
            <a:r>
              <a:rPr lang="es-MX" altLang="es-MX" sz="1600" b="1" dirty="0">
                <a:solidFill>
                  <a:schemeClr val="accent5">
                    <a:lumMod val="40000"/>
                    <a:lumOff val="60000"/>
                  </a:schemeClr>
                </a:solidFill>
              </a:rPr>
              <a:t>Derechos</a:t>
            </a:r>
          </a:p>
          <a:p>
            <a:pPr marL="0" indent="0" algn="just" eaLnBrk="1" hangingPunct="1">
              <a:buFont typeface="Arial" panose="020B0604020202020204" pitchFamily="34" charset="0"/>
              <a:buNone/>
            </a:pPr>
            <a:r>
              <a:rPr lang="es-MX" altLang="es-MX" sz="1500" dirty="0">
                <a:solidFill>
                  <a:srgbClr val="F5F6F7"/>
                </a:solidFill>
              </a:rPr>
              <a:t>• Establecer los fines del Fideicomiso.</a:t>
            </a:r>
          </a:p>
          <a:p>
            <a:pPr marL="0" indent="0" algn="just" eaLnBrk="1" hangingPunct="1">
              <a:buFont typeface="Arial" panose="020B0604020202020204" pitchFamily="34" charset="0"/>
              <a:buNone/>
            </a:pPr>
            <a:r>
              <a:rPr lang="es-MX" altLang="es-MX" sz="1500" dirty="0">
                <a:solidFill>
                  <a:srgbClr val="F5F6F7"/>
                </a:solidFill>
              </a:rPr>
              <a:t>• Designar al fideicomisario o fideicomisarios.</a:t>
            </a:r>
          </a:p>
          <a:p>
            <a:pPr marL="0" indent="0" algn="just" eaLnBrk="1" hangingPunct="1">
              <a:buFont typeface="Arial" panose="020B0604020202020204" pitchFamily="34" charset="0"/>
              <a:buNone/>
            </a:pPr>
            <a:r>
              <a:rPr lang="es-MX" altLang="es-MX" sz="1500" dirty="0">
                <a:solidFill>
                  <a:srgbClr val="F5F6F7"/>
                </a:solidFill>
              </a:rPr>
              <a:t>• Reservarse ciertos derechos sobre la materia del Fideicomiso.</a:t>
            </a:r>
          </a:p>
          <a:p>
            <a:pPr marL="0" indent="0" algn="just" eaLnBrk="1" hangingPunct="1">
              <a:buFont typeface="Arial" panose="020B0604020202020204" pitchFamily="34" charset="0"/>
              <a:buNone/>
            </a:pPr>
            <a:r>
              <a:rPr lang="es-MX" altLang="es-MX" sz="1500" dirty="0">
                <a:solidFill>
                  <a:srgbClr val="F5F6F7"/>
                </a:solidFill>
              </a:rPr>
              <a:t>• Prever la formación de un Comité Técnico. Articulo 80 de la Ley de Instituciones de Crédito.</a:t>
            </a:r>
          </a:p>
          <a:p>
            <a:pPr marL="0" indent="0" algn="just" eaLnBrk="1" hangingPunct="1">
              <a:buFont typeface="Arial" panose="020B0604020202020204" pitchFamily="34" charset="0"/>
              <a:buNone/>
            </a:pPr>
            <a:r>
              <a:rPr lang="es-MX" altLang="es-MX" sz="1500" dirty="0">
                <a:solidFill>
                  <a:srgbClr val="F5F6F7"/>
                </a:solidFill>
              </a:rPr>
              <a:t>• Exigir al fiduciario el cumplimiento de la obligación de rendir cuentas.</a:t>
            </a:r>
          </a:p>
          <a:p>
            <a:pPr marL="0" indent="0" algn="just" eaLnBrk="1" hangingPunct="1">
              <a:buFont typeface="Arial" panose="020B0604020202020204" pitchFamily="34" charset="0"/>
              <a:buNone/>
            </a:pPr>
            <a:r>
              <a:rPr lang="es-MX" altLang="es-MX" sz="1500" dirty="0">
                <a:solidFill>
                  <a:srgbClr val="F5F6F7"/>
                </a:solidFill>
              </a:rPr>
              <a:t>• En caso de incumplimiento, exigir a la contraparte el cumplimiento o la rescisión del contrato.</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600" b="1" dirty="0">
                <a:solidFill>
                  <a:schemeClr val="accent5">
                    <a:lumMod val="40000"/>
                    <a:lumOff val="60000"/>
                  </a:schemeClr>
                </a:solidFill>
              </a:rPr>
              <a:t>Obligaciones</a:t>
            </a:r>
          </a:p>
          <a:p>
            <a:pPr marL="0" indent="0" algn="just" eaLnBrk="1" hangingPunct="1">
              <a:buFont typeface="Arial" panose="020B0604020202020204" pitchFamily="34" charset="0"/>
              <a:buNone/>
            </a:pPr>
            <a:r>
              <a:rPr lang="es-MX" altLang="es-MX" sz="1500" dirty="0">
                <a:solidFill>
                  <a:srgbClr val="F5F6F7"/>
                </a:solidFill>
              </a:rPr>
              <a:t>• Transmitir al fiduciario los bienes y derechos materia del Fideicomiso (Patrimonio).</a:t>
            </a:r>
          </a:p>
          <a:p>
            <a:pPr marL="0" indent="0" algn="just" eaLnBrk="1" hangingPunct="1">
              <a:buFont typeface="Arial" panose="020B0604020202020204" pitchFamily="34" charset="0"/>
              <a:buNone/>
            </a:pPr>
            <a:r>
              <a:rPr lang="es-MX" altLang="es-MX" sz="1500" dirty="0">
                <a:solidFill>
                  <a:srgbClr val="F5F6F7"/>
                </a:solidFill>
              </a:rPr>
              <a:t>• Está obligado al cumplimiento de las obligaciones recíprocas de los derechos que se reserve.</a:t>
            </a:r>
          </a:p>
          <a:p>
            <a:pPr marL="0" indent="0" algn="just" eaLnBrk="1" hangingPunct="1">
              <a:buFont typeface="Arial" panose="020B0604020202020204" pitchFamily="34" charset="0"/>
              <a:buNone/>
            </a:pPr>
            <a:r>
              <a:rPr lang="es-MX" altLang="es-MX" sz="1500" dirty="0">
                <a:solidFill>
                  <a:srgbClr val="F5F6F7"/>
                </a:solidFill>
              </a:rPr>
              <a:t>• Pagar los gastos originados por la firma, aceptación y administración del fideicomiso.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1D60C0-132E-4C37-8131-637772757A59}"/>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Derechos y obligaciones fiduciario</a:t>
            </a:r>
          </a:p>
        </p:txBody>
      </p:sp>
      <p:sp>
        <p:nvSpPr>
          <p:cNvPr id="13315" name="Content Placeholder 2">
            <a:extLst>
              <a:ext uri="{FF2B5EF4-FFF2-40B4-BE49-F238E27FC236}">
                <a16:creationId xmlns:a16="http://schemas.microsoft.com/office/drawing/2014/main" id="{96770628-38C3-4E15-B099-535C7854403E}"/>
              </a:ext>
            </a:extLst>
          </p:cNvPr>
          <p:cNvSpPr>
            <a:spLocks noGrp="1"/>
          </p:cNvSpPr>
          <p:nvPr>
            <p:ph idx="1"/>
          </p:nvPr>
        </p:nvSpPr>
        <p:spPr>
          <a:xfrm>
            <a:off x="457200" y="1600200"/>
            <a:ext cx="8229600" cy="5257800"/>
          </a:xfrm>
        </p:spPr>
        <p:txBody>
          <a:bodyPr/>
          <a:lstStyle/>
          <a:p>
            <a:pPr marL="0" indent="0" algn="just" eaLnBrk="1" hangingPunct="1">
              <a:buFont typeface="Arial" panose="020B0604020202020204" pitchFamily="34" charset="0"/>
              <a:buNone/>
            </a:pPr>
            <a:r>
              <a:rPr lang="es-MX" altLang="es-MX" sz="1600" b="1" dirty="0">
                <a:solidFill>
                  <a:schemeClr val="accent5">
                    <a:lumMod val="40000"/>
                    <a:lumOff val="60000"/>
                  </a:schemeClr>
                </a:solidFill>
              </a:rPr>
              <a:t>Derechos</a:t>
            </a:r>
          </a:p>
          <a:p>
            <a:pPr marL="0" indent="0" algn="just" eaLnBrk="1" hangingPunct="1">
              <a:buFont typeface="Arial" panose="020B0604020202020204" pitchFamily="34" charset="0"/>
              <a:buNone/>
            </a:pPr>
            <a:r>
              <a:rPr lang="es-MX" altLang="es-MX" sz="1500" dirty="0">
                <a:solidFill>
                  <a:srgbClr val="F5F6F7"/>
                </a:solidFill>
              </a:rPr>
              <a:t>• Aceptar constituirse como fiduciaria.</a:t>
            </a:r>
          </a:p>
          <a:p>
            <a:pPr marL="0" indent="0" algn="just" eaLnBrk="1" hangingPunct="1">
              <a:buFont typeface="Arial" panose="020B0604020202020204" pitchFamily="34" charset="0"/>
              <a:buNone/>
            </a:pPr>
            <a:r>
              <a:rPr lang="es-MX" altLang="es-MX" sz="1500" dirty="0">
                <a:solidFill>
                  <a:srgbClr val="F5F6F7"/>
                </a:solidFill>
              </a:rPr>
              <a:t>• Realizar todos los actos jurídicos permitidos.</a:t>
            </a:r>
          </a:p>
          <a:p>
            <a:pPr marL="0" indent="0" algn="just" eaLnBrk="1" hangingPunct="1">
              <a:buFont typeface="Arial" panose="020B0604020202020204" pitchFamily="34" charset="0"/>
              <a:buNone/>
            </a:pPr>
            <a:r>
              <a:rPr lang="es-MX" altLang="es-MX" sz="1500" dirty="0">
                <a:solidFill>
                  <a:srgbClr val="F5F6F7"/>
                </a:solidFill>
              </a:rPr>
              <a:t>• Negarse a actuar si lo que se le instruye esta fuera de ley, de los fines del Fideicomiso, o se ponen en riesgo los derechos de los fideicomitentes o fideicomisarios en su caso.</a:t>
            </a:r>
          </a:p>
          <a:p>
            <a:pPr marL="0" indent="0" algn="just" eaLnBrk="1" hangingPunct="1">
              <a:buFont typeface="Arial" panose="020B0604020202020204" pitchFamily="34" charset="0"/>
              <a:buNone/>
            </a:pPr>
            <a:r>
              <a:rPr lang="es-MX" altLang="es-MX" sz="1500" dirty="0">
                <a:solidFill>
                  <a:srgbClr val="F5F6F7"/>
                </a:solidFill>
              </a:rPr>
              <a:t>• Cobrar los honorarios pactados, así como erogar los gastos necesarios para el cumplimiento de los fines con cargo al patrimonio fideicomitido.</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600" b="1" dirty="0">
                <a:solidFill>
                  <a:schemeClr val="accent5">
                    <a:lumMod val="40000"/>
                    <a:lumOff val="60000"/>
                  </a:schemeClr>
                </a:solidFill>
              </a:rPr>
              <a:t>Obligaciones</a:t>
            </a:r>
          </a:p>
          <a:p>
            <a:pPr marL="0" indent="0" algn="just" eaLnBrk="1" hangingPunct="1">
              <a:buFont typeface="Arial" panose="020B0604020202020204" pitchFamily="34" charset="0"/>
              <a:buNone/>
            </a:pPr>
            <a:r>
              <a:rPr lang="es-MX" altLang="es-MX" sz="1500" dirty="0">
                <a:solidFill>
                  <a:srgbClr val="F5F6F7"/>
                </a:solidFill>
              </a:rPr>
              <a:t>• Revisar el acto constitutivo del Fideicomiso.</a:t>
            </a:r>
          </a:p>
          <a:p>
            <a:pPr marL="0" indent="0" algn="just" eaLnBrk="1" hangingPunct="1">
              <a:buFont typeface="Arial" panose="020B0604020202020204" pitchFamily="34" charset="0"/>
              <a:buNone/>
            </a:pPr>
            <a:r>
              <a:rPr lang="es-MX" altLang="es-MX" sz="1500" dirty="0">
                <a:solidFill>
                  <a:srgbClr val="F5F6F7"/>
                </a:solidFill>
              </a:rPr>
              <a:t>• Cumplir con los fines del fideicomiso, apegándose a los términos del mismo.</a:t>
            </a:r>
          </a:p>
          <a:p>
            <a:pPr marL="0" indent="0" algn="just" eaLnBrk="1" hangingPunct="1">
              <a:buFont typeface="Arial" panose="020B0604020202020204" pitchFamily="34" charset="0"/>
              <a:buNone/>
            </a:pPr>
            <a:r>
              <a:rPr lang="es-MX" altLang="es-MX" sz="1500" dirty="0">
                <a:solidFill>
                  <a:srgbClr val="F5F6F7"/>
                </a:solidFill>
              </a:rPr>
              <a:t>• Llevar una contabilidad por separado para cada fideicomiso.</a:t>
            </a:r>
          </a:p>
          <a:p>
            <a:pPr marL="0" indent="0" algn="just" eaLnBrk="1" hangingPunct="1">
              <a:buFont typeface="Arial" panose="020B0604020202020204" pitchFamily="34" charset="0"/>
              <a:buNone/>
            </a:pPr>
            <a:r>
              <a:rPr lang="es-MX" altLang="es-MX" sz="1500" dirty="0">
                <a:solidFill>
                  <a:srgbClr val="F5F6F7"/>
                </a:solidFill>
              </a:rPr>
              <a:t>• Conservar y mantener los bienes que integran el patrimonio.</a:t>
            </a:r>
          </a:p>
          <a:p>
            <a:pPr marL="0" indent="0" algn="just" eaLnBrk="1" hangingPunct="1">
              <a:buFont typeface="Arial" panose="020B0604020202020204" pitchFamily="34" charset="0"/>
              <a:buNone/>
            </a:pPr>
            <a:r>
              <a:rPr lang="es-MX" altLang="es-MX" sz="1500" dirty="0">
                <a:solidFill>
                  <a:srgbClr val="F5F6F7"/>
                </a:solidFill>
              </a:rPr>
              <a:t>• Presentar y rendir cuentas.</a:t>
            </a:r>
          </a:p>
          <a:p>
            <a:pPr marL="0" indent="0" algn="just" eaLnBrk="1" hangingPunct="1">
              <a:buFont typeface="Arial" panose="020B0604020202020204" pitchFamily="34" charset="0"/>
              <a:buNone/>
            </a:pPr>
            <a:r>
              <a:rPr lang="es-MX" altLang="es-MX" sz="1500" dirty="0">
                <a:solidFill>
                  <a:srgbClr val="F5F6F7"/>
                </a:solidFill>
              </a:rPr>
              <a:t>• Acatar instrucciones conforme al contrato y/o comité técnico del Fideicomiso</a:t>
            </a:r>
          </a:p>
          <a:p>
            <a:pPr marL="0" indent="0" algn="just" eaLnBrk="1" hangingPunct="1">
              <a:buFont typeface="Arial" panose="020B0604020202020204" pitchFamily="34" charset="0"/>
              <a:buNone/>
            </a:pPr>
            <a:r>
              <a:rPr lang="es-MX" altLang="es-MX" sz="1500" dirty="0">
                <a:solidFill>
                  <a:srgbClr val="F5F6F7"/>
                </a:solidFill>
              </a:rPr>
              <a:t>• Realizar sus actividades a través de Delegados Fiduciarios.</a:t>
            </a:r>
          </a:p>
          <a:p>
            <a:pPr marL="0" indent="0" algn="just" eaLnBrk="1" hangingPunct="1">
              <a:buFont typeface="Arial" panose="020B0604020202020204" pitchFamily="34" charset="0"/>
              <a:buNone/>
            </a:pPr>
            <a:r>
              <a:rPr lang="es-MX" altLang="es-MX" sz="1500" dirty="0">
                <a:solidFill>
                  <a:srgbClr val="F5F6F7"/>
                </a:solidFill>
              </a:rPr>
              <a:t>• Guardar el secreto fiduciario.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FAB430-B698-4E62-A6C8-BF1E57193206}"/>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Derechos Fideicomisario</a:t>
            </a:r>
          </a:p>
        </p:txBody>
      </p:sp>
      <p:sp>
        <p:nvSpPr>
          <p:cNvPr id="14339" name="Content Placeholder 2">
            <a:extLst>
              <a:ext uri="{FF2B5EF4-FFF2-40B4-BE49-F238E27FC236}">
                <a16:creationId xmlns:a16="http://schemas.microsoft.com/office/drawing/2014/main" id="{1FD97302-1062-41DC-BDD1-F0E438486EB6}"/>
              </a:ext>
            </a:extLst>
          </p:cNvPr>
          <p:cNvSpPr>
            <a:spLocks noGrp="1"/>
          </p:cNvSpPr>
          <p:nvPr>
            <p:ph idx="1"/>
          </p:nvPr>
        </p:nvSpPr>
        <p:spPr>
          <a:xfrm>
            <a:off x="457200" y="1600200"/>
            <a:ext cx="8229600" cy="3629025"/>
          </a:xfrm>
        </p:spPr>
        <p:txBody>
          <a:bodyPr/>
          <a:lstStyle/>
          <a:p>
            <a:pPr marL="0" indent="0" algn="just" eaLnBrk="1" hangingPunct="1">
              <a:buFont typeface="Arial" panose="020B0604020202020204" pitchFamily="34" charset="0"/>
              <a:buNone/>
            </a:pPr>
            <a:r>
              <a:rPr lang="es-MX" altLang="es-MX" sz="1600" b="1" dirty="0">
                <a:solidFill>
                  <a:schemeClr val="accent5">
                    <a:lumMod val="40000"/>
                    <a:lumOff val="60000"/>
                  </a:schemeClr>
                </a:solidFill>
              </a:rPr>
              <a:t>Derechos</a:t>
            </a:r>
          </a:p>
          <a:p>
            <a:pPr marL="0" indent="0" algn="just" eaLnBrk="1" hangingPunct="1">
              <a:buFont typeface="Arial" panose="020B0604020202020204" pitchFamily="34" charset="0"/>
              <a:buNone/>
            </a:pPr>
            <a:r>
              <a:rPr lang="es-MX" altLang="es-MX" sz="1500" dirty="0">
                <a:solidFill>
                  <a:srgbClr val="F5F6F7"/>
                </a:solidFill>
              </a:rPr>
              <a:t>• Derechos derivados por naturaleza del contrato.</a:t>
            </a:r>
          </a:p>
          <a:p>
            <a:pPr marL="0" indent="0" algn="just" eaLnBrk="1" hangingPunct="1">
              <a:buFont typeface="Arial" panose="020B0604020202020204" pitchFamily="34" charset="0"/>
              <a:buNone/>
            </a:pPr>
            <a:r>
              <a:rPr lang="es-MX" altLang="es-MX" sz="1500" dirty="0">
                <a:solidFill>
                  <a:srgbClr val="F5F6F7"/>
                </a:solidFill>
              </a:rPr>
              <a:t>• Exigir al fiduciario el cumplimiento de los fines.</a:t>
            </a:r>
          </a:p>
          <a:p>
            <a:pPr marL="0" indent="0" algn="just" eaLnBrk="1" hangingPunct="1">
              <a:buFont typeface="Arial" panose="020B0604020202020204" pitchFamily="34" charset="0"/>
              <a:buNone/>
            </a:pPr>
            <a:r>
              <a:rPr lang="es-MX" altLang="es-MX" sz="1500" dirty="0">
                <a:solidFill>
                  <a:srgbClr val="F5F6F7"/>
                </a:solidFill>
              </a:rPr>
              <a:t>• Dentro de este derecho se enmarcan las facultades que se derivan a favor del fideicomisario:</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a) Exigir la responsabilidad civil al fiduciario, causada por la violación del secreto propio del fideicomiso, salvo que la revelación se haga a la autoridad 	en juicio en que el fideicomitente o fideicomisario sean parte, o bien por el requerimiento a la Comisión Nacional de Seguros de Fianzas.	</a:t>
            </a:r>
          </a:p>
          <a:p>
            <a:pPr marL="0" indent="0" algn="just" eaLnBrk="1" hangingPunct="1">
              <a:buFont typeface="Arial" panose="020B0604020202020204" pitchFamily="34" charset="0"/>
              <a:buNone/>
            </a:pPr>
            <a:r>
              <a:rPr lang="es-MX" altLang="es-MX" sz="1500" dirty="0">
                <a:solidFill>
                  <a:srgbClr val="F5F6F7"/>
                </a:solidFill>
              </a:rPr>
              <a:t>b) Pedir cuentas al fiduciario.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60FE4C-6F6C-4227-9B66-CD7D2976FB8D}"/>
              </a:ext>
            </a:extLst>
          </p:cNvPr>
          <p:cNvSpPr>
            <a:spLocks noGrp="1"/>
          </p:cNvSpPr>
          <p:nvPr>
            <p:ph type="title"/>
          </p:nvPr>
        </p:nvSpPr>
        <p:spPr>
          <a:xfrm>
            <a:off x="457200" y="415925"/>
            <a:ext cx="8229600" cy="647700"/>
          </a:xfrm>
        </p:spPr>
        <p:txBody>
          <a:bodyPr rtlCol="0">
            <a:normAutofit fontScale="90000"/>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De la Promoción y Sector de Mercado de los</a:t>
            </a:r>
            <a:br>
              <a:rPr lang="es-MX" sz="2600" b="1" dirty="0">
                <a:solidFill>
                  <a:schemeClr val="accent5">
                    <a:lumMod val="40000"/>
                    <a:lumOff val="60000"/>
                  </a:schemeClr>
                </a:solidFill>
                <a:latin typeface="+mn-lt"/>
                <a:ea typeface="+mn-ea"/>
                <a:cs typeface="+mn-cs"/>
              </a:rPr>
            </a:br>
            <a:r>
              <a:rPr lang="es-MX" sz="2600" b="1" dirty="0">
                <a:solidFill>
                  <a:schemeClr val="accent5">
                    <a:lumMod val="40000"/>
                    <a:lumOff val="60000"/>
                  </a:schemeClr>
                </a:solidFill>
                <a:latin typeface="+mn-lt"/>
                <a:ea typeface="+mn-ea"/>
                <a:cs typeface="+mn-cs"/>
              </a:rPr>
              <a:t>Servicios Fiduciarios </a:t>
            </a:r>
            <a:r>
              <a:rPr lang="es-MX" sz="2600" b="1" dirty="0" err="1">
                <a:solidFill>
                  <a:schemeClr val="accent5">
                    <a:lumMod val="40000"/>
                    <a:lumOff val="60000"/>
                  </a:schemeClr>
                </a:solidFill>
                <a:latin typeface="+mn-lt"/>
                <a:ea typeface="+mn-ea"/>
                <a:cs typeface="+mn-cs"/>
              </a:rPr>
              <a:t>Sofimex</a:t>
            </a:r>
            <a:endParaRPr lang="es-MX" sz="2600" b="1" dirty="0">
              <a:solidFill>
                <a:schemeClr val="accent5">
                  <a:lumMod val="40000"/>
                  <a:lumOff val="60000"/>
                </a:schemeClr>
              </a:solidFill>
              <a:latin typeface="+mn-lt"/>
              <a:ea typeface="+mn-ea"/>
              <a:cs typeface="+mn-cs"/>
            </a:endParaRPr>
          </a:p>
        </p:txBody>
      </p:sp>
      <p:sp>
        <p:nvSpPr>
          <p:cNvPr id="15363" name="Content Placeholder 2">
            <a:extLst>
              <a:ext uri="{FF2B5EF4-FFF2-40B4-BE49-F238E27FC236}">
                <a16:creationId xmlns:a16="http://schemas.microsoft.com/office/drawing/2014/main" id="{116DB31D-0B9A-4A9D-895D-1D5BDFB9945C}"/>
              </a:ext>
            </a:extLst>
          </p:cNvPr>
          <p:cNvSpPr>
            <a:spLocks noGrp="1"/>
          </p:cNvSpPr>
          <p:nvPr>
            <p:ph idx="1"/>
          </p:nvPr>
        </p:nvSpPr>
        <p:spPr>
          <a:xfrm>
            <a:off x="457200" y="1600200"/>
            <a:ext cx="8229600" cy="5257800"/>
          </a:xfrm>
        </p:spPr>
        <p:txBody>
          <a:bodyPr/>
          <a:lstStyle/>
          <a:p>
            <a:pPr marL="0" indent="0" algn="just" eaLnBrk="1" hangingPunct="1">
              <a:buFont typeface="Arial" panose="020B0604020202020204" pitchFamily="34" charset="0"/>
              <a:buNone/>
            </a:pPr>
            <a:r>
              <a:rPr lang="es-MX" altLang="es-MX" sz="1500" dirty="0">
                <a:solidFill>
                  <a:srgbClr val="F5F6F7"/>
                </a:solidFill>
              </a:rPr>
              <a:t>• La promoción se enfoca a empresas sólidas y solventes, posicionadas en el mercado nacional e internacional, que requieran el servicio como apoyo a sus operaciones, no descartando con esto a los clientes (personas físicas o morales) actuales o futuros de la institución que requieran el servicio.</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 Entidades gubernamentales, federales, estatales o municipales.</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 Iniciativa privada, en los sectores de la construcción, transportación, inmuebles, apoyo carretero e infraestructura, apoyo rural, entre otros.</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 Sector bancario y privado para garantías de crédito.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5EA723-2998-4EB6-A744-381165A012FF}"/>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Ventajas de Elegir a </a:t>
            </a:r>
            <a:r>
              <a:rPr lang="es-MX" sz="2600" b="1" dirty="0" err="1">
                <a:solidFill>
                  <a:schemeClr val="accent5">
                    <a:lumMod val="40000"/>
                    <a:lumOff val="60000"/>
                  </a:schemeClr>
                </a:solidFill>
                <a:latin typeface="+mn-lt"/>
                <a:ea typeface="+mn-ea"/>
                <a:cs typeface="+mn-cs"/>
              </a:rPr>
              <a:t>Sofimex</a:t>
            </a:r>
            <a:r>
              <a:rPr lang="es-MX" sz="2600" b="1" dirty="0">
                <a:solidFill>
                  <a:schemeClr val="accent5">
                    <a:lumMod val="40000"/>
                    <a:lumOff val="60000"/>
                  </a:schemeClr>
                </a:solidFill>
                <a:latin typeface="+mn-lt"/>
                <a:ea typeface="+mn-ea"/>
                <a:cs typeface="+mn-cs"/>
              </a:rPr>
              <a:t> como Fiduciario</a:t>
            </a:r>
          </a:p>
        </p:txBody>
      </p:sp>
      <p:sp>
        <p:nvSpPr>
          <p:cNvPr id="16387" name="Content Placeholder 2">
            <a:extLst>
              <a:ext uri="{FF2B5EF4-FFF2-40B4-BE49-F238E27FC236}">
                <a16:creationId xmlns:a16="http://schemas.microsoft.com/office/drawing/2014/main" id="{5F313222-36C5-448D-BA3E-A50DA77C29D6}"/>
              </a:ext>
            </a:extLst>
          </p:cNvPr>
          <p:cNvSpPr>
            <a:spLocks noGrp="1"/>
          </p:cNvSpPr>
          <p:nvPr>
            <p:ph idx="1"/>
          </p:nvPr>
        </p:nvSpPr>
        <p:spPr>
          <a:xfrm>
            <a:off x="457200" y="1600200"/>
            <a:ext cx="8229600" cy="5257800"/>
          </a:xfrm>
        </p:spPr>
        <p:txBody>
          <a:bodyPr/>
          <a:lstStyle/>
          <a:p>
            <a:pPr marL="0" indent="0" algn="just" eaLnBrk="1" hangingPunct="1">
              <a:buFont typeface="Arial" panose="020B0604020202020204" pitchFamily="34" charset="0"/>
              <a:buNone/>
            </a:pPr>
            <a:r>
              <a:rPr lang="es-MX" altLang="es-MX" sz="1500" dirty="0">
                <a:solidFill>
                  <a:srgbClr val="F5F6F7"/>
                </a:solidFill>
              </a:rPr>
              <a:t>• Ofrece un servicio PLUS integral con atención personalizada.</a:t>
            </a:r>
          </a:p>
          <a:p>
            <a:pPr marL="0" indent="0" algn="just" eaLnBrk="1" hangingPunct="1">
              <a:buFont typeface="Arial" panose="020B0604020202020204" pitchFamily="34" charset="0"/>
              <a:buNone/>
            </a:pPr>
            <a:r>
              <a:rPr lang="es-MX" altLang="es-MX" sz="1500" dirty="0">
                <a:solidFill>
                  <a:srgbClr val="F5F6F7"/>
                </a:solidFill>
              </a:rPr>
              <a:t>• Asesoría ejecutiva profesional y especializada, con amplia experiencia en el manejo de la figura fiduciaria.</a:t>
            </a:r>
          </a:p>
          <a:p>
            <a:pPr marL="0" indent="0" algn="just" eaLnBrk="1" hangingPunct="1">
              <a:buFont typeface="Arial" panose="020B0604020202020204" pitchFamily="34" charset="0"/>
              <a:buNone/>
            </a:pPr>
            <a:r>
              <a:rPr lang="es-MX" altLang="es-MX" sz="1500" dirty="0">
                <a:solidFill>
                  <a:srgbClr val="F5F6F7"/>
                </a:solidFill>
              </a:rPr>
              <a:t>• Control, asesoría financiera y seguridad en la administración de los recursos afectos a los fideicomisos.</a:t>
            </a:r>
          </a:p>
          <a:p>
            <a:pPr marL="0" indent="0" algn="just" eaLnBrk="1" hangingPunct="1">
              <a:buFont typeface="Arial" panose="020B0604020202020204" pitchFamily="34" charset="0"/>
              <a:buNone/>
            </a:pPr>
            <a:r>
              <a:rPr lang="es-MX" altLang="es-MX" sz="1500" dirty="0">
                <a:solidFill>
                  <a:srgbClr val="F5F6F7"/>
                </a:solidFill>
              </a:rPr>
              <a:t>• Rendición de cuentas y envió de información en el tiempo y forma pactados</a:t>
            </a:r>
          </a:p>
          <a:p>
            <a:pPr marL="0" indent="0" algn="just" eaLnBrk="1" hangingPunct="1">
              <a:buFont typeface="Arial" panose="020B0604020202020204" pitchFamily="34" charset="0"/>
              <a:buNone/>
            </a:pPr>
            <a:r>
              <a:rPr lang="es-MX" altLang="es-MX" sz="1500" dirty="0">
                <a:solidFill>
                  <a:srgbClr val="F5F6F7"/>
                </a:solidFill>
              </a:rPr>
              <a:t>• Profesionalismo, seguridad, confidencialidad y fidelidad.</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El interés principal de nuestro fiduciario es asegurar el cumplimiento de los fines de los contratos con la seguridad de que estos se cumplan conforme a lo pactado, procurando siempre los intereses de los fideicomisarios, sin romper el equilibrio entre las partes, cuidado en todo momento la confidencialidad de la información.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60F532-813A-44DA-AE40-26DD46E71E8F}"/>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Cobertura Geográfica</a:t>
            </a:r>
          </a:p>
        </p:txBody>
      </p:sp>
      <p:sp>
        <p:nvSpPr>
          <p:cNvPr id="5" name="Content Placeholder 2">
            <a:extLst>
              <a:ext uri="{FF2B5EF4-FFF2-40B4-BE49-F238E27FC236}">
                <a16:creationId xmlns:a16="http://schemas.microsoft.com/office/drawing/2014/main" id="{653C6926-1FFE-473F-A536-EB69B461556C}"/>
              </a:ext>
            </a:extLst>
          </p:cNvPr>
          <p:cNvSpPr>
            <a:spLocks noGrp="1"/>
          </p:cNvSpPr>
          <p:nvPr>
            <p:ph idx="1"/>
          </p:nvPr>
        </p:nvSpPr>
        <p:spPr>
          <a:xfrm>
            <a:off x="438944" y="1556792"/>
            <a:ext cx="1954213" cy="4606925"/>
          </a:xfrm>
        </p:spPr>
        <p:txBody>
          <a:bodyPr rtlCol="0">
            <a:noAutofit/>
          </a:bodyPr>
          <a:lstStyle/>
          <a:p>
            <a:pPr marL="0" indent="0" eaLnBrk="1" fontAlgn="auto" hangingPunct="1">
              <a:spcAft>
                <a:spcPts val="0"/>
              </a:spcAft>
              <a:buFont typeface="Arial" panose="020B0604020202020204" pitchFamily="34" charset="0"/>
              <a:buNone/>
              <a:defRPr/>
            </a:pPr>
            <a:r>
              <a:rPr lang="es-MX" sz="900" b="1" dirty="0">
                <a:solidFill>
                  <a:schemeClr val="bg1"/>
                </a:solidFill>
              </a:rPr>
              <a:t>ZONA METROPOLITANA</a:t>
            </a:r>
          </a:p>
          <a:p>
            <a:pPr marL="0" indent="0" eaLnBrk="1" fontAlgn="auto" hangingPunct="1">
              <a:spcAft>
                <a:spcPts val="0"/>
              </a:spcAft>
              <a:buFont typeface="Arial" panose="020B0604020202020204" pitchFamily="34" charset="0"/>
              <a:buNone/>
              <a:defRPr/>
            </a:pPr>
            <a:endParaRPr lang="es-MX" sz="900" dirty="0">
              <a:solidFill>
                <a:srgbClr val="F5F6F7"/>
              </a:solidFill>
            </a:endParaRPr>
          </a:p>
          <a:p>
            <a:pPr marL="0" indent="0" eaLnBrk="1" fontAlgn="auto" hangingPunct="1">
              <a:spcAft>
                <a:spcPts val="0"/>
              </a:spcAft>
              <a:buFont typeface="Arial" panose="020B0604020202020204" pitchFamily="34" charset="0"/>
              <a:buNone/>
              <a:defRPr/>
            </a:pPr>
            <a:r>
              <a:rPr lang="es-MX" sz="900" dirty="0">
                <a:solidFill>
                  <a:srgbClr val="B7DEE8"/>
                </a:solidFill>
              </a:rPr>
              <a:t>OFICINA MATRIZ </a:t>
            </a:r>
          </a:p>
          <a:p>
            <a:pPr marL="0" indent="0" eaLnBrk="1" fontAlgn="auto" hangingPunct="1">
              <a:spcAft>
                <a:spcPts val="0"/>
              </a:spcAft>
              <a:buFont typeface="Arial" panose="020B0604020202020204" pitchFamily="34" charset="0"/>
              <a:buNone/>
              <a:defRPr/>
            </a:pPr>
            <a:r>
              <a:rPr lang="es-MX" sz="900" dirty="0">
                <a:solidFill>
                  <a:srgbClr val="F5F6F7"/>
                </a:solidFill>
              </a:rPr>
              <a:t>Tel. y Fax (01-55) 5480-2500</a:t>
            </a:r>
          </a:p>
          <a:p>
            <a:pPr marL="0" indent="0" eaLnBrk="1" fontAlgn="auto" hangingPunct="1">
              <a:spcAft>
                <a:spcPts val="0"/>
              </a:spcAft>
              <a:buFont typeface="Arial" panose="020B0604020202020204" pitchFamily="34" charset="0"/>
              <a:buNone/>
              <a:defRPr/>
            </a:pPr>
            <a:r>
              <a:rPr lang="es-MX" sz="900" dirty="0">
                <a:solidFill>
                  <a:srgbClr val="F5F6F7"/>
                </a:solidFill>
              </a:rPr>
              <a:t>matriz@sofimex.mx</a:t>
            </a:r>
          </a:p>
          <a:p>
            <a:pPr marL="0" indent="0" eaLnBrk="1" fontAlgn="auto" hangingPunct="1">
              <a:spcAft>
                <a:spcPts val="0"/>
              </a:spcAft>
              <a:buFont typeface="Arial" panose="020B0604020202020204" pitchFamily="34" charset="0"/>
              <a:buNone/>
              <a:defRPr/>
            </a:pPr>
            <a:endParaRPr lang="es-MX" sz="900" dirty="0">
              <a:solidFill>
                <a:srgbClr val="F5F6F7"/>
              </a:solidFill>
            </a:endParaRPr>
          </a:p>
          <a:p>
            <a:pPr marL="0" indent="0" eaLnBrk="1" fontAlgn="auto" hangingPunct="1">
              <a:spcAft>
                <a:spcPts val="0"/>
              </a:spcAft>
              <a:buFont typeface="Arial" panose="020B0604020202020204" pitchFamily="34" charset="0"/>
              <a:buNone/>
              <a:defRPr/>
            </a:pPr>
            <a:r>
              <a:rPr lang="es-MX" sz="900" b="1" dirty="0">
                <a:solidFill>
                  <a:schemeClr val="accent5">
                    <a:lumMod val="40000"/>
                    <a:lumOff val="60000"/>
                  </a:schemeClr>
                </a:solidFill>
              </a:rPr>
              <a:t>OFICINA CENTRO</a:t>
            </a:r>
          </a:p>
          <a:p>
            <a:pPr marL="0" indent="0" eaLnBrk="1" fontAlgn="auto" hangingPunct="1">
              <a:spcAft>
                <a:spcPts val="0"/>
              </a:spcAft>
              <a:buFont typeface="Arial" panose="020B0604020202020204" pitchFamily="34" charset="0"/>
              <a:buNone/>
              <a:defRPr/>
            </a:pPr>
            <a:r>
              <a:rPr lang="es-MX" sz="900" dirty="0">
                <a:solidFill>
                  <a:srgbClr val="F5F6F7"/>
                </a:solidFill>
              </a:rPr>
              <a:t>Tels. (01-55) 5705-2552, </a:t>
            </a:r>
            <a:br>
              <a:rPr lang="es-MX" sz="900" dirty="0">
                <a:solidFill>
                  <a:srgbClr val="F5F6F7"/>
                </a:solidFill>
              </a:rPr>
            </a:br>
            <a:r>
              <a:rPr lang="es-MX" sz="900" dirty="0">
                <a:solidFill>
                  <a:srgbClr val="F5F6F7"/>
                </a:solidFill>
              </a:rPr>
              <a:t>5705-2240,</a:t>
            </a:r>
          </a:p>
          <a:p>
            <a:pPr marL="0" indent="0" eaLnBrk="1" fontAlgn="auto" hangingPunct="1">
              <a:spcAft>
                <a:spcPts val="0"/>
              </a:spcAft>
              <a:buFont typeface="Arial" panose="020B0604020202020204" pitchFamily="34" charset="0"/>
              <a:buNone/>
              <a:defRPr/>
            </a:pPr>
            <a:r>
              <a:rPr lang="es-MX" sz="900" dirty="0">
                <a:solidFill>
                  <a:srgbClr val="F5F6F7"/>
                </a:solidFill>
              </a:rPr>
              <a:t>5705-1701 Fax: 5705-1576</a:t>
            </a:r>
          </a:p>
          <a:p>
            <a:pPr marL="0" indent="0" eaLnBrk="1" fontAlgn="auto" hangingPunct="1">
              <a:spcAft>
                <a:spcPts val="0"/>
              </a:spcAft>
              <a:buFont typeface="Arial" panose="020B0604020202020204" pitchFamily="34" charset="0"/>
              <a:buNone/>
              <a:defRPr/>
            </a:pPr>
            <a:r>
              <a:rPr lang="es-MX" sz="900" dirty="0">
                <a:solidFill>
                  <a:srgbClr val="F5F6F7"/>
                </a:solidFill>
              </a:rPr>
              <a:t>centro@sofimex.mx</a:t>
            </a:r>
          </a:p>
          <a:p>
            <a:pPr marL="0" indent="0" eaLnBrk="1" fontAlgn="auto" hangingPunct="1">
              <a:spcAft>
                <a:spcPts val="0"/>
              </a:spcAft>
              <a:buFont typeface="Arial" panose="020B0604020202020204" pitchFamily="34" charset="0"/>
              <a:buNone/>
              <a:defRPr/>
            </a:pPr>
            <a:endParaRPr lang="es-MX" sz="900" dirty="0">
              <a:solidFill>
                <a:srgbClr val="F5F6F7"/>
              </a:solidFill>
            </a:endParaRPr>
          </a:p>
          <a:p>
            <a:pPr marL="0" indent="0" eaLnBrk="1" fontAlgn="auto" hangingPunct="1">
              <a:spcAft>
                <a:spcPts val="0"/>
              </a:spcAft>
              <a:buFont typeface="Arial" panose="020B0604020202020204" pitchFamily="34" charset="0"/>
              <a:buNone/>
              <a:defRPr/>
            </a:pPr>
            <a:r>
              <a:rPr lang="es-MX" sz="900" b="1" dirty="0">
                <a:solidFill>
                  <a:schemeClr val="accent5">
                    <a:lumMod val="40000"/>
                    <a:lumOff val="60000"/>
                  </a:schemeClr>
                </a:solidFill>
              </a:rPr>
              <a:t>OFICINA PERISUR</a:t>
            </a:r>
          </a:p>
          <a:p>
            <a:pPr marL="0" indent="0" eaLnBrk="1" fontAlgn="auto" hangingPunct="1">
              <a:spcAft>
                <a:spcPts val="0"/>
              </a:spcAft>
              <a:buFont typeface="Arial" panose="020B0604020202020204" pitchFamily="34" charset="0"/>
              <a:buNone/>
              <a:defRPr/>
            </a:pPr>
            <a:r>
              <a:rPr lang="es-MX" sz="900" dirty="0">
                <a:solidFill>
                  <a:srgbClr val="F5F6F7"/>
                </a:solidFill>
              </a:rPr>
              <a:t>Tels. (01-55) 5630-2342,</a:t>
            </a:r>
          </a:p>
          <a:p>
            <a:pPr marL="0" indent="0" eaLnBrk="1" fontAlgn="auto" hangingPunct="1">
              <a:spcAft>
                <a:spcPts val="0"/>
              </a:spcAft>
              <a:buFont typeface="Arial" panose="020B0604020202020204" pitchFamily="34" charset="0"/>
              <a:buNone/>
              <a:defRPr/>
            </a:pPr>
            <a:r>
              <a:rPr lang="es-MX" sz="900" dirty="0">
                <a:solidFill>
                  <a:srgbClr val="F5F6F7"/>
                </a:solidFill>
              </a:rPr>
              <a:t>5446-9165, 5630-3249</a:t>
            </a:r>
          </a:p>
          <a:p>
            <a:pPr marL="0" indent="0" eaLnBrk="1" fontAlgn="auto" hangingPunct="1">
              <a:spcAft>
                <a:spcPts val="0"/>
              </a:spcAft>
              <a:buFont typeface="Arial" panose="020B0604020202020204" pitchFamily="34" charset="0"/>
              <a:buNone/>
              <a:defRPr/>
            </a:pPr>
            <a:r>
              <a:rPr lang="es-MX" sz="900" dirty="0">
                <a:solidFill>
                  <a:srgbClr val="F5F6F7"/>
                </a:solidFill>
              </a:rPr>
              <a:t>perisur@sofimex.mx</a:t>
            </a:r>
          </a:p>
          <a:p>
            <a:pPr marL="0" indent="0" eaLnBrk="1" fontAlgn="auto" hangingPunct="1">
              <a:spcAft>
                <a:spcPts val="0"/>
              </a:spcAft>
              <a:buFont typeface="Arial" panose="020B0604020202020204" pitchFamily="34" charset="0"/>
              <a:buNone/>
              <a:defRPr/>
            </a:pPr>
            <a:endParaRPr lang="es-MX" sz="900" dirty="0">
              <a:solidFill>
                <a:srgbClr val="F5F6F7"/>
              </a:solidFill>
            </a:endParaRPr>
          </a:p>
          <a:p>
            <a:pPr marL="0" indent="0" eaLnBrk="1" fontAlgn="auto" hangingPunct="1">
              <a:spcAft>
                <a:spcPts val="0"/>
              </a:spcAft>
              <a:buFont typeface="Arial" panose="020B0604020202020204" pitchFamily="34" charset="0"/>
              <a:buNone/>
              <a:defRPr/>
            </a:pPr>
            <a:r>
              <a:rPr lang="es-MX" sz="900" b="1" dirty="0">
                <a:solidFill>
                  <a:schemeClr val="accent5">
                    <a:lumMod val="40000"/>
                    <a:lumOff val="60000"/>
                  </a:schemeClr>
                </a:solidFill>
              </a:rPr>
              <a:t>OFICINA DEL VALLE</a:t>
            </a:r>
          </a:p>
          <a:p>
            <a:pPr marL="0" indent="0" eaLnBrk="1" fontAlgn="auto" hangingPunct="1">
              <a:spcAft>
                <a:spcPts val="0"/>
              </a:spcAft>
              <a:buFont typeface="Arial" panose="020B0604020202020204" pitchFamily="34" charset="0"/>
              <a:buNone/>
              <a:defRPr/>
            </a:pPr>
            <a:r>
              <a:rPr lang="es-MX" sz="900" dirty="0">
                <a:solidFill>
                  <a:srgbClr val="F5F6F7"/>
                </a:solidFill>
              </a:rPr>
              <a:t>Tels. (01-55) 5536-2432, </a:t>
            </a:r>
          </a:p>
          <a:p>
            <a:pPr marL="0" indent="0" eaLnBrk="1" fontAlgn="auto" hangingPunct="1">
              <a:spcAft>
                <a:spcPts val="0"/>
              </a:spcAft>
              <a:buFont typeface="Arial" panose="020B0604020202020204" pitchFamily="34" charset="0"/>
              <a:buNone/>
              <a:defRPr/>
            </a:pPr>
            <a:r>
              <a:rPr lang="es-MX" sz="900" dirty="0">
                <a:solidFill>
                  <a:srgbClr val="F5F6F7"/>
                </a:solidFill>
              </a:rPr>
              <a:t>5536-0964, 5536-0969 y </a:t>
            </a:r>
            <a:br>
              <a:rPr lang="es-MX" sz="900" dirty="0">
                <a:solidFill>
                  <a:srgbClr val="F5F6F7"/>
                </a:solidFill>
              </a:rPr>
            </a:br>
            <a:r>
              <a:rPr lang="es-MX" sz="900" dirty="0">
                <a:solidFill>
                  <a:srgbClr val="F5F6F7"/>
                </a:solidFill>
              </a:rPr>
              <a:t>5687-3356</a:t>
            </a:r>
          </a:p>
          <a:p>
            <a:pPr marL="0" indent="0" eaLnBrk="1" fontAlgn="auto" hangingPunct="1">
              <a:spcAft>
                <a:spcPts val="0"/>
              </a:spcAft>
              <a:buFont typeface="Arial" panose="020B0604020202020204" pitchFamily="34" charset="0"/>
              <a:buNone/>
              <a:defRPr/>
            </a:pPr>
            <a:r>
              <a:rPr lang="es-MX" sz="900" dirty="0">
                <a:solidFill>
                  <a:srgbClr val="F5F6F7"/>
                </a:solidFill>
              </a:rPr>
              <a:t>delvalle@sofimex.mx</a:t>
            </a:r>
          </a:p>
          <a:p>
            <a:pPr marL="0" indent="0" eaLnBrk="1" fontAlgn="auto" hangingPunct="1">
              <a:spcAft>
                <a:spcPts val="0"/>
              </a:spcAft>
              <a:buFont typeface="Arial" panose="020B0604020202020204" pitchFamily="34" charset="0"/>
              <a:buNone/>
              <a:defRPr/>
            </a:pPr>
            <a:endParaRPr lang="es-MX" sz="900" b="1" dirty="0">
              <a:solidFill>
                <a:schemeClr val="accent5">
                  <a:lumMod val="40000"/>
                  <a:lumOff val="60000"/>
                </a:schemeClr>
              </a:solidFill>
            </a:endParaRPr>
          </a:p>
          <a:p>
            <a:pPr marL="0" indent="0" eaLnBrk="1" fontAlgn="auto" hangingPunct="1">
              <a:spcAft>
                <a:spcPts val="0"/>
              </a:spcAft>
              <a:buFont typeface="Arial" panose="020B0604020202020204" pitchFamily="34" charset="0"/>
              <a:buNone/>
              <a:defRPr/>
            </a:pPr>
            <a:r>
              <a:rPr lang="es-MX" sz="900" b="1" dirty="0">
                <a:solidFill>
                  <a:schemeClr val="accent5">
                    <a:lumMod val="40000"/>
                    <a:lumOff val="60000"/>
                  </a:schemeClr>
                </a:solidFill>
              </a:rPr>
              <a:t>OFICINA SATÉLITE</a:t>
            </a:r>
          </a:p>
          <a:p>
            <a:pPr marL="0" indent="0" eaLnBrk="1" fontAlgn="auto" hangingPunct="1">
              <a:spcAft>
                <a:spcPts val="0"/>
              </a:spcAft>
              <a:buFont typeface="Arial" panose="020B0604020202020204" pitchFamily="34" charset="0"/>
              <a:buNone/>
              <a:defRPr/>
            </a:pPr>
            <a:r>
              <a:rPr lang="es-MX" sz="900" dirty="0">
                <a:solidFill>
                  <a:srgbClr val="F5F6F7"/>
                </a:solidFill>
              </a:rPr>
              <a:t>Tels. (01-55) 5393-3122, </a:t>
            </a:r>
            <a:br>
              <a:rPr lang="es-MX" sz="900" dirty="0">
                <a:solidFill>
                  <a:srgbClr val="F5F6F7"/>
                </a:solidFill>
              </a:rPr>
            </a:br>
            <a:r>
              <a:rPr lang="es-MX" sz="900" dirty="0">
                <a:solidFill>
                  <a:srgbClr val="F5F6F7"/>
                </a:solidFill>
              </a:rPr>
              <a:t>5572-3957,</a:t>
            </a:r>
          </a:p>
          <a:p>
            <a:pPr marL="0" indent="0" eaLnBrk="1" fontAlgn="auto" hangingPunct="1">
              <a:spcAft>
                <a:spcPts val="0"/>
              </a:spcAft>
              <a:buFont typeface="Arial" panose="020B0604020202020204" pitchFamily="34" charset="0"/>
              <a:buNone/>
              <a:defRPr/>
            </a:pPr>
            <a:r>
              <a:rPr lang="es-MX" sz="900" dirty="0">
                <a:solidFill>
                  <a:srgbClr val="F5F6F7"/>
                </a:solidFill>
              </a:rPr>
              <a:t>5572-4156, 5572-4486 </a:t>
            </a:r>
            <a:br>
              <a:rPr lang="es-MX" sz="900" dirty="0">
                <a:solidFill>
                  <a:srgbClr val="F5F6F7"/>
                </a:solidFill>
              </a:rPr>
            </a:br>
            <a:r>
              <a:rPr lang="es-MX" sz="900" dirty="0">
                <a:solidFill>
                  <a:srgbClr val="F5F6F7"/>
                </a:solidFill>
              </a:rPr>
              <a:t>Fax: 5393-0526 </a:t>
            </a:r>
          </a:p>
          <a:p>
            <a:pPr marL="0" indent="0" eaLnBrk="1" fontAlgn="auto" hangingPunct="1">
              <a:spcAft>
                <a:spcPts val="0"/>
              </a:spcAft>
              <a:buFont typeface="Arial" panose="020B0604020202020204" pitchFamily="34" charset="0"/>
              <a:buNone/>
              <a:defRPr/>
            </a:pPr>
            <a:r>
              <a:rPr lang="es-MX" sz="900" dirty="0">
                <a:solidFill>
                  <a:srgbClr val="F5F6F7"/>
                </a:solidFill>
              </a:rPr>
              <a:t>satelite@sofimex.mx</a:t>
            </a:r>
          </a:p>
        </p:txBody>
      </p:sp>
      <p:sp>
        <p:nvSpPr>
          <p:cNvPr id="17412" name="Content Placeholder 2">
            <a:extLst>
              <a:ext uri="{FF2B5EF4-FFF2-40B4-BE49-F238E27FC236}">
                <a16:creationId xmlns:a16="http://schemas.microsoft.com/office/drawing/2014/main" id="{0F8B6BFD-07FC-4175-94F6-AE23A6CF3693}"/>
              </a:ext>
            </a:extLst>
          </p:cNvPr>
          <p:cNvSpPr txBox="1">
            <a:spLocks/>
          </p:cNvSpPr>
          <p:nvPr/>
        </p:nvSpPr>
        <p:spPr bwMode="auto">
          <a:xfrm>
            <a:off x="2441575" y="1701800"/>
            <a:ext cx="2027238"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defRPr/>
            </a:pPr>
            <a:r>
              <a:rPr lang="es-MX" sz="900" b="1" dirty="0">
                <a:solidFill>
                  <a:schemeClr val="bg1"/>
                </a:solidFill>
                <a:latin typeface="+mn-lt"/>
              </a:rPr>
              <a:t>ZONA CENTRO Y OCCIDENTE</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dirty="0">
                <a:solidFill>
                  <a:srgbClr val="B7DEE8"/>
                </a:solidFill>
                <a:latin typeface="+mn-lt"/>
              </a:rPr>
              <a:t>OFICINA GUADALAJARA</a:t>
            </a:r>
          </a:p>
          <a:p>
            <a:pPr eaLnBrk="1" hangingPunct="1">
              <a:spcBef>
                <a:spcPct val="20000"/>
              </a:spcBef>
              <a:buFont typeface="Arial" charset="0"/>
              <a:buNone/>
              <a:defRPr/>
            </a:pPr>
            <a:r>
              <a:rPr lang="es-MX" sz="900" dirty="0">
                <a:solidFill>
                  <a:srgbClr val="F5F6F7"/>
                </a:solidFill>
                <a:latin typeface="+mn-lt"/>
              </a:rPr>
              <a:t>Tel. (01-33) 3641-7044 </a:t>
            </a:r>
            <a:br>
              <a:rPr lang="es-MX" sz="900" dirty="0">
                <a:solidFill>
                  <a:srgbClr val="F5F6F7"/>
                </a:solidFill>
                <a:latin typeface="+mn-lt"/>
              </a:rPr>
            </a:br>
            <a:r>
              <a:rPr lang="es-MX" sz="900" dirty="0">
                <a:solidFill>
                  <a:srgbClr val="F5F6F7"/>
                </a:solidFill>
                <a:latin typeface="+mn-lt"/>
              </a:rPr>
              <a:t>Fax: 3641-7107</a:t>
            </a:r>
          </a:p>
          <a:p>
            <a:pPr eaLnBrk="1" hangingPunct="1">
              <a:spcBef>
                <a:spcPct val="20000"/>
              </a:spcBef>
              <a:buFont typeface="Arial" charset="0"/>
              <a:buNone/>
              <a:defRPr/>
            </a:pPr>
            <a:r>
              <a:rPr lang="es-MX" sz="900" dirty="0">
                <a:solidFill>
                  <a:srgbClr val="F5F6F7"/>
                </a:solidFill>
                <a:latin typeface="+mn-lt"/>
              </a:rPr>
              <a:t>guadalajara@sofimex.mx</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b="1" dirty="0">
                <a:solidFill>
                  <a:schemeClr val="accent5">
                    <a:lumMod val="40000"/>
                    <a:lumOff val="60000"/>
                  </a:schemeClr>
                </a:solidFill>
                <a:latin typeface="+mn-lt"/>
              </a:rPr>
              <a:t>OFICINA QUERÉTARO</a:t>
            </a:r>
          </a:p>
          <a:p>
            <a:pPr eaLnBrk="1" hangingPunct="1">
              <a:spcBef>
                <a:spcPct val="20000"/>
              </a:spcBef>
              <a:buFont typeface="Arial" charset="0"/>
              <a:buNone/>
              <a:defRPr/>
            </a:pPr>
            <a:r>
              <a:rPr lang="es-MX" sz="900" dirty="0">
                <a:solidFill>
                  <a:srgbClr val="F5F6F7"/>
                </a:solidFill>
                <a:latin typeface="+mn-lt"/>
              </a:rPr>
              <a:t>Tels. (01-442) 216-5678, </a:t>
            </a:r>
            <a:br>
              <a:rPr lang="es-MX" sz="900" dirty="0">
                <a:solidFill>
                  <a:srgbClr val="F5F6F7"/>
                </a:solidFill>
                <a:latin typeface="+mn-lt"/>
              </a:rPr>
            </a:br>
            <a:r>
              <a:rPr lang="es-MX" sz="900" dirty="0">
                <a:solidFill>
                  <a:srgbClr val="F5F6F7"/>
                </a:solidFill>
                <a:latin typeface="+mn-lt"/>
              </a:rPr>
              <a:t>215-7274</a:t>
            </a:r>
          </a:p>
          <a:p>
            <a:pPr eaLnBrk="1" hangingPunct="1">
              <a:spcBef>
                <a:spcPct val="20000"/>
              </a:spcBef>
              <a:buFont typeface="Arial" charset="0"/>
              <a:buNone/>
              <a:defRPr/>
            </a:pPr>
            <a:r>
              <a:rPr lang="es-MX" sz="900" dirty="0">
                <a:solidFill>
                  <a:srgbClr val="F5F6F7"/>
                </a:solidFill>
                <a:latin typeface="+mn-lt"/>
              </a:rPr>
              <a:t>queretaro@sofimex.mx</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b="1" dirty="0">
                <a:solidFill>
                  <a:schemeClr val="accent5">
                    <a:lumMod val="40000"/>
                    <a:lumOff val="60000"/>
                  </a:schemeClr>
                </a:solidFill>
                <a:latin typeface="+mn-lt"/>
              </a:rPr>
              <a:t>OFICINA PUEBLA</a:t>
            </a:r>
          </a:p>
          <a:p>
            <a:pPr eaLnBrk="1" hangingPunct="1">
              <a:spcBef>
                <a:spcPct val="20000"/>
              </a:spcBef>
              <a:buFont typeface="Arial" charset="0"/>
              <a:buNone/>
              <a:defRPr/>
            </a:pPr>
            <a:r>
              <a:rPr lang="es-MX" sz="900" dirty="0">
                <a:solidFill>
                  <a:srgbClr val="F5F6F7"/>
                </a:solidFill>
                <a:latin typeface="+mn-lt"/>
              </a:rPr>
              <a:t>Tels. (01-222) 225-7648, </a:t>
            </a:r>
            <a:br>
              <a:rPr lang="es-MX" sz="900" dirty="0">
                <a:solidFill>
                  <a:srgbClr val="F5F6F7"/>
                </a:solidFill>
                <a:latin typeface="+mn-lt"/>
              </a:rPr>
            </a:br>
            <a:r>
              <a:rPr lang="es-MX" sz="900" dirty="0">
                <a:solidFill>
                  <a:srgbClr val="F5F6F7"/>
                </a:solidFill>
                <a:latin typeface="+mn-lt"/>
              </a:rPr>
              <a:t>225-7649,</a:t>
            </a:r>
          </a:p>
          <a:p>
            <a:pPr eaLnBrk="1" hangingPunct="1">
              <a:spcBef>
                <a:spcPct val="20000"/>
              </a:spcBef>
              <a:buFont typeface="Arial" charset="0"/>
              <a:buNone/>
              <a:defRPr/>
            </a:pPr>
            <a:r>
              <a:rPr lang="es-MX" sz="900" dirty="0">
                <a:solidFill>
                  <a:srgbClr val="F5F6F7"/>
                </a:solidFill>
                <a:latin typeface="+mn-lt"/>
              </a:rPr>
              <a:t>225-7653  Fax: 225-7647 </a:t>
            </a:r>
          </a:p>
          <a:p>
            <a:pPr eaLnBrk="1" hangingPunct="1">
              <a:spcBef>
                <a:spcPct val="20000"/>
              </a:spcBef>
              <a:buFont typeface="Arial" charset="0"/>
              <a:buNone/>
              <a:defRPr/>
            </a:pPr>
            <a:r>
              <a:rPr lang="es-MX" sz="900" dirty="0">
                <a:solidFill>
                  <a:srgbClr val="F5F6F7"/>
                </a:solidFill>
                <a:latin typeface="+mn-lt"/>
              </a:rPr>
              <a:t>puebla@sofimex.mx</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b="1" dirty="0">
                <a:solidFill>
                  <a:schemeClr val="accent5">
                    <a:lumMod val="40000"/>
                    <a:lumOff val="60000"/>
                  </a:schemeClr>
                </a:solidFill>
                <a:latin typeface="+mn-lt"/>
              </a:rPr>
              <a:t>OFICINA LEÓN</a:t>
            </a:r>
          </a:p>
          <a:p>
            <a:pPr eaLnBrk="1" hangingPunct="1">
              <a:spcBef>
                <a:spcPct val="20000"/>
              </a:spcBef>
              <a:buFont typeface="Arial" charset="0"/>
              <a:buNone/>
              <a:defRPr/>
            </a:pPr>
            <a:r>
              <a:rPr lang="es-MX" sz="900" dirty="0">
                <a:solidFill>
                  <a:srgbClr val="F5F6F7"/>
                </a:solidFill>
                <a:latin typeface="+mn-lt"/>
              </a:rPr>
              <a:t>Tels. (01-477) 763-4832, </a:t>
            </a:r>
            <a:br>
              <a:rPr lang="es-MX" sz="900" dirty="0">
                <a:solidFill>
                  <a:srgbClr val="F5F6F7"/>
                </a:solidFill>
                <a:latin typeface="+mn-lt"/>
              </a:rPr>
            </a:br>
            <a:r>
              <a:rPr lang="es-MX" sz="900" dirty="0">
                <a:solidFill>
                  <a:srgbClr val="F5F6F7"/>
                </a:solidFill>
                <a:latin typeface="+mn-lt"/>
              </a:rPr>
              <a:t>764-0487</a:t>
            </a:r>
          </a:p>
          <a:p>
            <a:pPr eaLnBrk="1" hangingPunct="1">
              <a:spcBef>
                <a:spcPct val="20000"/>
              </a:spcBef>
              <a:buFont typeface="Arial" charset="0"/>
              <a:buNone/>
              <a:defRPr/>
            </a:pPr>
            <a:r>
              <a:rPr lang="es-MX" sz="900" dirty="0">
                <a:solidFill>
                  <a:srgbClr val="F5F6F7"/>
                </a:solidFill>
                <a:latin typeface="+mn-lt"/>
              </a:rPr>
              <a:t>Fax: 764-0822</a:t>
            </a:r>
          </a:p>
          <a:p>
            <a:pPr eaLnBrk="1" hangingPunct="1">
              <a:spcBef>
                <a:spcPct val="20000"/>
              </a:spcBef>
              <a:buFont typeface="Arial" charset="0"/>
              <a:buNone/>
              <a:defRPr/>
            </a:pPr>
            <a:r>
              <a:rPr lang="es-MX" sz="900" dirty="0">
                <a:solidFill>
                  <a:srgbClr val="F5F6F7"/>
                </a:solidFill>
                <a:latin typeface="+mn-lt"/>
              </a:rPr>
              <a:t>leon@sofimex.mx</a:t>
            </a:r>
          </a:p>
        </p:txBody>
      </p:sp>
      <p:sp>
        <p:nvSpPr>
          <p:cNvPr id="17413" name="Content Placeholder 2">
            <a:extLst>
              <a:ext uri="{FF2B5EF4-FFF2-40B4-BE49-F238E27FC236}">
                <a16:creationId xmlns:a16="http://schemas.microsoft.com/office/drawing/2014/main" id="{046DBCDA-8A83-4A95-B373-3ED51DF17299}"/>
              </a:ext>
            </a:extLst>
          </p:cNvPr>
          <p:cNvSpPr txBox="1">
            <a:spLocks/>
          </p:cNvSpPr>
          <p:nvPr/>
        </p:nvSpPr>
        <p:spPr bwMode="auto">
          <a:xfrm>
            <a:off x="4673600" y="1701800"/>
            <a:ext cx="1842616"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defRPr/>
            </a:pPr>
            <a:r>
              <a:rPr lang="es-MX" sz="900" b="1" dirty="0">
                <a:solidFill>
                  <a:schemeClr val="bg1"/>
                </a:solidFill>
                <a:latin typeface="+mn-lt"/>
              </a:rPr>
              <a:t>ZONA NORTE</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dirty="0">
                <a:solidFill>
                  <a:srgbClr val="B7DEE8"/>
                </a:solidFill>
                <a:latin typeface="+mn-lt"/>
              </a:rPr>
              <a:t>OFICINA CHIHUAHUA</a:t>
            </a:r>
          </a:p>
          <a:p>
            <a:pPr eaLnBrk="1" hangingPunct="1">
              <a:spcBef>
                <a:spcPct val="20000"/>
              </a:spcBef>
              <a:buFont typeface="Arial" charset="0"/>
              <a:buNone/>
              <a:defRPr/>
            </a:pPr>
            <a:r>
              <a:rPr lang="es-MX" sz="900" dirty="0">
                <a:solidFill>
                  <a:srgbClr val="F5F6F7"/>
                </a:solidFill>
                <a:latin typeface="+mn-lt"/>
              </a:rPr>
              <a:t>Tels. (01-614) 414-7271 </a:t>
            </a:r>
            <a:br>
              <a:rPr lang="es-MX" sz="900" dirty="0">
                <a:solidFill>
                  <a:srgbClr val="F5F6F7"/>
                </a:solidFill>
                <a:latin typeface="+mn-lt"/>
              </a:rPr>
            </a:br>
            <a:r>
              <a:rPr lang="es-MX" sz="900" dirty="0">
                <a:solidFill>
                  <a:srgbClr val="F5F6F7"/>
                </a:solidFill>
                <a:latin typeface="+mn-lt"/>
              </a:rPr>
              <a:t>Fax: 414-7211</a:t>
            </a:r>
          </a:p>
          <a:p>
            <a:pPr eaLnBrk="1" hangingPunct="1">
              <a:spcBef>
                <a:spcPct val="20000"/>
              </a:spcBef>
              <a:buFont typeface="Arial" charset="0"/>
              <a:buNone/>
              <a:defRPr/>
            </a:pPr>
            <a:r>
              <a:rPr lang="es-MX" sz="900" dirty="0">
                <a:solidFill>
                  <a:srgbClr val="F5F6F7"/>
                </a:solidFill>
                <a:latin typeface="+mn-lt"/>
              </a:rPr>
              <a:t>chihuahua@sofimex.mx</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b="1" dirty="0">
                <a:solidFill>
                  <a:schemeClr val="accent5">
                    <a:lumMod val="40000"/>
                    <a:lumOff val="60000"/>
                  </a:schemeClr>
                </a:solidFill>
                <a:latin typeface="+mn-lt"/>
              </a:rPr>
              <a:t>OFICINA HERMOSILLO</a:t>
            </a:r>
          </a:p>
          <a:p>
            <a:pPr eaLnBrk="1" hangingPunct="1">
              <a:spcBef>
                <a:spcPct val="20000"/>
              </a:spcBef>
              <a:buFont typeface="Arial" charset="0"/>
              <a:buNone/>
              <a:defRPr/>
            </a:pPr>
            <a:r>
              <a:rPr lang="es-MX" sz="900" dirty="0">
                <a:solidFill>
                  <a:srgbClr val="F5F6F7"/>
                </a:solidFill>
                <a:latin typeface="+mn-lt"/>
              </a:rPr>
              <a:t>Tels. (01-662) 218-5004, </a:t>
            </a:r>
            <a:br>
              <a:rPr lang="es-MX" sz="900" dirty="0">
                <a:solidFill>
                  <a:srgbClr val="F5F6F7"/>
                </a:solidFill>
                <a:latin typeface="+mn-lt"/>
              </a:rPr>
            </a:br>
            <a:r>
              <a:rPr lang="es-MX" sz="900" dirty="0">
                <a:solidFill>
                  <a:srgbClr val="F5F6F7"/>
                </a:solidFill>
                <a:latin typeface="+mn-lt"/>
              </a:rPr>
              <a:t>218-5814</a:t>
            </a:r>
          </a:p>
          <a:p>
            <a:pPr eaLnBrk="1" hangingPunct="1">
              <a:spcBef>
                <a:spcPct val="20000"/>
              </a:spcBef>
              <a:buFont typeface="Arial" charset="0"/>
              <a:buNone/>
              <a:defRPr/>
            </a:pPr>
            <a:r>
              <a:rPr lang="es-MX" sz="900" dirty="0">
                <a:solidFill>
                  <a:srgbClr val="F5F6F7"/>
                </a:solidFill>
                <a:latin typeface="+mn-lt"/>
              </a:rPr>
              <a:t>hermosillo@sofimex.mx</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b="1" dirty="0">
                <a:solidFill>
                  <a:schemeClr val="accent5">
                    <a:lumMod val="40000"/>
                    <a:lumOff val="60000"/>
                  </a:schemeClr>
                </a:solidFill>
                <a:latin typeface="+mn-lt"/>
              </a:rPr>
              <a:t>OFICINA MONTERREY</a:t>
            </a:r>
          </a:p>
          <a:p>
            <a:pPr eaLnBrk="1" hangingPunct="1">
              <a:spcBef>
                <a:spcPct val="20000"/>
              </a:spcBef>
              <a:buFont typeface="Arial" charset="0"/>
              <a:buNone/>
              <a:defRPr/>
            </a:pPr>
            <a:r>
              <a:rPr lang="es-MX" sz="900" dirty="0">
                <a:solidFill>
                  <a:srgbClr val="F5F6F7"/>
                </a:solidFill>
                <a:latin typeface="+mn-lt"/>
              </a:rPr>
              <a:t>Tels. (01-81) 8346-7012, </a:t>
            </a:r>
            <a:br>
              <a:rPr lang="es-MX" sz="900" dirty="0">
                <a:solidFill>
                  <a:srgbClr val="F5F6F7"/>
                </a:solidFill>
                <a:latin typeface="+mn-lt"/>
              </a:rPr>
            </a:br>
            <a:r>
              <a:rPr lang="es-MX" sz="900" dirty="0">
                <a:solidFill>
                  <a:srgbClr val="F5F6F7"/>
                </a:solidFill>
                <a:latin typeface="+mn-lt"/>
              </a:rPr>
              <a:t>8346-8254,</a:t>
            </a:r>
          </a:p>
          <a:p>
            <a:pPr eaLnBrk="1" hangingPunct="1">
              <a:spcBef>
                <a:spcPct val="20000"/>
              </a:spcBef>
              <a:buFont typeface="Arial" charset="0"/>
              <a:buNone/>
              <a:defRPr/>
            </a:pPr>
            <a:r>
              <a:rPr lang="es-MX" sz="900" dirty="0">
                <a:solidFill>
                  <a:srgbClr val="F5F6F7"/>
                </a:solidFill>
                <a:latin typeface="+mn-lt"/>
              </a:rPr>
              <a:t>8346-8420 FAX: 8347-0460 </a:t>
            </a:r>
          </a:p>
          <a:p>
            <a:pPr eaLnBrk="1" hangingPunct="1">
              <a:spcBef>
                <a:spcPct val="20000"/>
              </a:spcBef>
              <a:buFont typeface="Arial" charset="0"/>
              <a:buNone/>
              <a:defRPr/>
            </a:pPr>
            <a:r>
              <a:rPr lang="es-MX" sz="900" dirty="0">
                <a:solidFill>
                  <a:srgbClr val="F5F6F7"/>
                </a:solidFill>
                <a:latin typeface="+mn-lt"/>
              </a:rPr>
              <a:t>monterrey@sofimex.mx</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b="1" dirty="0">
                <a:solidFill>
                  <a:schemeClr val="accent5">
                    <a:lumMod val="40000"/>
                    <a:lumOff val="60000"/>
                  </a:schemeClr>
                </a:solidFill>
                <a:latin typeface="+mn-lt"/>
              </a:rPr>
              <a:t>OFICINA TIJUANA</a:t>
            </a:r>
          </a:p>
          <a:p>
            <a:pPr eaLnBrk="1" hangingPunct="1">
              <a:spcBef>
                <a:spcPct val="20000"/>
              </a:spcBef>
              <a:buFont typeface="Arial" charset="0"/>
              <a:buNone/>
              <a:defRPr/>
            </a:pPr>
            <a:r>
              <a:rPr lang="es-MX" sz="900" dirty="0">
                <a:solidFill>
                  <a:srgbClr val="F5F6F7"/>
                </a:solidFill>
                <a:latin typeface="+mn-lt"/>
              </a:rPr>
              <a:t>Tels. (01-664) 682-9041, </a:t>
            </a:r>
            <a:br>
              <a:rPr lang="es-MX" sz="900" dirty="0">
                <a:solidFill>
                  <a:srgbClr val="F5F6F7"/>
                </a:solidFill>
                <a:latin typeface="+mn-lt"/>
              </a:rPr>
            </a:br>
            <a:r>
              <a:rPr lang="es-MX" sz="900" dirty="0">
                <a:solidFill>
                  <a:srgbClr val="F5F6F7"/>
                </a:solidFill>
                <a:latin typeface="+mn-lt"/>
              </a:rPr>
              <a:t>682-9089</a:t>
            </a:r>
          </a:p>
          <a:p>
            <a:pPr eaLnBrk="1" hangingPunct="1">
              <a:spcBef>
                <a:spcPct val="20000"/>
              </a:spcBef>
              <a:buFont typeface="Arial" charset="0"/>
              <a:buNone/>
              <a:defRPr/>
            </a:pPr>
            <a:r>
              <a:rPr lang="es-MX" sz="900" dirty="0">
                <a:solidFill>
                  <a:srgbClr val="F5F6F7"/>
                </a:solidFill>
                <a:latin typeface="+mn-lt"/>
              </a:rPr>
              <a:t>Fax: 682-9096</a:t>
            </a:r>
          </a:p>
          <a:p>
            <a:pPr eaLnBrk="1" hangingPunct="1">
              <a:spcBef>
                <a:spcPct val="20000"/>
              </a:spcBef>
              <a:buFont typeface="Arial" charset="0"/>
              <a:buNone/>
              <a:defRPr/>
            </a:pPr>
            <a:r>
              <a:rPr lang="es-MX" sz="900" dirty="0">
                <a:solidFill>
                  <a:srgbClr val="F5F6F7"/>
                </a:solidFill>
                <a:latin typeface="+mn-lt"/>
              </a:rPr>
              <a:t>tijuana@sofimex.mx</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b="1" dirty="0">
                <a:solidFill>
                  <a:schemeClr val="accent5">
                    <a:lumMod val="40000"/>
                    <a:lumOff val="60000"/>
                  </a:schemeClr>
                </a:solidFill>
                <a:latin typeface="+mn-lt"/>
              </a:rPr>
              <a:t>OFICINA CULIACÁN</a:t>
            </a:r>
          </a:p>
          <a:p>
            <a:pPr eaLnBrk="1" hangingPunct="1">
              <a:spcBef>
                <a:spcPct val="20000"/>
              </a:spcBef>
              <a:buFont typeface="Arial" charset="0"/>
              <a:buNone/>
              <a:defRPr/>
            </a:pPr>
            <a:r>
              <a:rPr lang="es-MX" sz="900" dirty="0">
                <a:solidFill>
                  <a:srgbClr val="F5F6F7"/>
                </a:solidFill>
                <a:latin typeface="+mn-lt"/>
              </a:rPr>
              <a:t>Tels. (01-667) 1466799 y </a:t>
            </a:r>
          </a:p>
          <a:p>
            <a:pPr eaLnBrk="1" hangingPunct="1">
              <a:spcBef>
                <a:spcPct val="20000"/>
              </a:spcBef>
              <a:buFont typeface="Arial" charset="0"/>
              <a:buNone/>
              <a:defRPr/>
            </a:pPr>
            <a:r>
              <a:rPr lang="es-MX" sz="900" dirty="0">
                <a:solidFill>
                  <a:srgbClr val="F5F6F7"/>
                </a:solidFill>
                <a:latin typeface="+mn-lt"/>
              </a:rPr>
              <a:t>667 7642449</a:t>
            </a:r>
          </a:p>
          <a:p>
            <a:pPr eaLnBrk="1" hangingPunct="1">
              <a:spcBef>
                <a:spcPct val="20000"/>
              </a:spcBef>
              <a:buFont typeface="Arial" charset="0"/>
              <a:buNone/>
              <a:defRPr/>
            </a:pPr>
            <a:r>
              <a:rPr lang="es-MX" sz="900" dirty="0">
                <a:solidFill>
                  <a:srgbClr val="F5F6F7"/>
                </a:solidFill>
                <a:latin typeface="+mn-lt"/>
              </a:rPr>
              <a:t>culiacan@sofimex.mx</a:t>
            </a:r>
          </a:p>
          <a:p>
            <a:pPr eaLnBrk="1" hangingPunct="1">
              <a:spcBef>
                <a:spcPct val="20000"/>
              </a:spcBef>
              <a:buFont typeface="Arial" charset="0"/>
              <a:buNone/>
              <a:defRPr/>
            </a:pPr>
            <a:endParaRPr lang="es-MX" sz="900" dirty="0">
              <a:solidFill>
                <a:srgbClr val="F5F6F7"/>
              </a:solidFill>
              <a:latin typeface="+mn-lt"/>
            </a:endParaRPr>
          </a:p>
        </p:txBody>
      </p:sp>
      <p:sp>
        <p:nvSpPr>
          <p:cNvPr id="17414" name="Content Placeholder 2">
            <a:extLst>
              <a:ext uri="{FF2B5EF4-FFF2-40B4-BE49-F238E27FC236}">
                <a16:creationId xmlns:a16="http://schemas.microsoft.com/office/drawing/2014/main" id="{F0CF024A-D6F3-46C6-BE5A-D771C2BECAC0}"/>
              </a:ext>
            </a:extLst>
          </p:cNvPr>
          <p:cNvSpPr txBox="1">
            <a:spLocks/>
          </p:cNvSpPr>
          <p:nvPr/>
        </p:nvSpPr>
        <p:spPr bwMode="auto">
          <a:xfrm>
            <a:off x="6689725" y="1701800"/>
            <a:ext cx="2058988"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defRPr/>
            </a:pPr>
            <a:r>
              <a:rPr lang="es-MX" sz="900" b="1" dirty="0">
                <a:solidFill>
                  <a:schemeClr val="bg1"/>
                </a:solidFill>
                <a:latin typeface="+mn-lt"/>
              </a:rPr>
              <a:t>ZONA SUR Y SURESTE</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dirty="0">
                <a:solidFill>
                  <a:srgbClr val="B7DEE8"/>
                </a:solidFill>
                <a:latin typeface="+mn-lt"/>
              </a:rPr>
              <a:t>OFICINA MÉRIDA</a:t>
            </a:r>
          </a:p>
          <a:p>
            <a:pPr eaLnBrk="1" hangingPunct="1">
              <a:spcBef>
                <a:spcPct val="20000"/>
              </a:spcBef>
              <a:buFont typeface="Arial" charset="0"/>
              <a:buNone/>
              <a:defRPr/>
            </a:pPr>
            <a:r>
              <a:rPr lang="es-MX" sz="900" dirty="0">
                <a:solidFill>
                  <a:srgbClr val="F5F6F7"/>
                </a:solidFill>
                <a:latin typeface="+mn-lt"/>
              </a:rPr>
              <a:t>Tels. (01-999) 944-4553 </a:t>
            </a:r>
            <a:br>
              <a:rPr lang="es-MX" sz="900" dirty="0">
                <a:solidFill>
                  <a:srgbClr val="F5F6F7"/>
                </a:solidFill>
                <a:latin typeface="+mn-lt"/>
              </a:rPr>
            </a:br>
            <a:r>
              <a:rPr lang="es-MX" sz="900" dirty="0">
                <a:solidFill>
                  <a:srgbClr val="F5F6F7"/>
                </a:solidFill>
                <a:latin typeface="+mn-lt"/>
              </a:rPr>
              <a:t>(54, 55 y 56)</a:t>
            </a:r>
          </a:p>
          <a:p>
            <a:pPr eaLnBrk="1" hangingPunct="1">
              <a:spcBef>
                <a:spcPct val="20000"/>
              </a:spcBef>
              <a:buFont typeface="Arial" charset="0"/>
              <a:buNone/>
              <a:defRPr/>
            </a:pPr>
            <a:r>
              <a:rPr lang="es-MX" sz="900" dirty="0">
                <a:solidFill>
                  <a:srgbClr val="F5F6F7"/>
                </a:solidFill>
                <a:latin typeface="+mn-lt"/>
              </a:rPr>
              <a:t>merida@sofimex.mx</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b="1" dirty="0">
                <a:solidFill>
                  <a:schemeClr val="accent5">
                    <a:lumMod val="40000"/>
                    <a:lumOff val="60000"/>
                  </a:schemeClr>
                </a:solidFill>
                <a:latin typeface="+mn-lt"/>
              </a:rPr>
              <a:t>OFICINA VERACRUZ</a:t>
            </a:r>
          </a:p>
          <a:p>
            <a:pPr eaLnBrk="1" hangingPunct="1">
              <a:spcBef>
                <a:spcPct val="20000"/>
              </a:spcBef>
              <a:buFont typeface="Arial" charset="0"/>
              <a:buNone/>
              <a:defRPr/>
            </a:pPr>
            <a:r>
              <a:rPr lang="es-MX" sz="900" dirty="0">
                <a:solidFill>
                  <a:srgbClr val="F5F6F7"/>
                </a:solidFill>
                <a:latin typeface="+mn-lt"/>
              </a:rPr>
              <a:t>Tels. (01-229) 935-1967, </a:t>
            </a:r>
            <a:br>
              <a:rPr lang="es-MX" sz="900" dirty="0">
                <a:solidFill>
                  <a:srgbClr val="F5F6F7"/>
                </a:solidFill>
                <a:latin typeface="+mn-lt"/>
              </a:rPr>
            </a:br>
            <a:r>
              <a:rPr lang="es-MX" sz="900" dirty="0">
                <a:solidFill>
                  <a:srgbClr val="F5F6F7"/>
                </a:solidFill>
                <a:latin typeface="+mn-lt"/>
              </a:rPr>
              <a:t>935-1700</a:t>
            </a:r>
          </a:p>
          <a:p>
            <a:pPr eaLnBrk="1" hangingPunct="1">
              <a:spcBef>
                <a:spcPct val="20000"/>
              </a:spcBef>
              <a:buFont typeface="Arial" charset="0"/>
              <a:buNone/>
              <a:defRPr/>
            </a:pPr>
            <a:r>
              <a:rPr lang="es-MX" sz="900" dirty="0">
                <a:solidFill>
                  <a:srgbClr val="F5F6F7"/>
                </a:solidFill>
                <a:latin typeface="+mn-lt"/>
              </a:rPr>
              <a:t>Fax: 935-6978</a:t>
            </a:r>
          </a:p>
          <a:p>
            <a:pPr eaLnBrk="1" hangingPunct="1">
              <a:spcBef>
                <a:spcPct val="20000"/>
              </a:spcBef>
              <a:buFont typeface="Arial" charset="0"/>
              <a:buNone/>
              <a:defRPr/>
            </a:pPr>
            <a:r>
              <a:rPr lang="es-MX" sz="900" dirty="0">
                <a:solidFill>
                  <a:srgbClr val="F5F6F7"/>
                </a:solidFill>
                <a:latin typeface="+mn-lt"/>
              </a:rPr>
              <a:t>veracruz@sofimex.mx</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b="1" dirty="0">
                <a:solidFill>
                  <a:schemeClr val="accent5">
                    <a:lumMod val="40000"/>
                    <a:lumOff val="60000"/>
                  </a:schemeClr>
                </a:solidFill>
                <a:latin typeface="+mn-lt"/>
              </a:rPr>
              <a:t>OFICINA VILLAHERMOSA</a:t>
            </a:r>
          </a:p>
          <a:p>
            <a:pPr eaLnBrk="1" hangingPunct="1">
              <a:spcBef>
                <a:spcPct val="20000"/>
              </a:spcBef>
              <a:buFont typeface="Arial" charset="0"/>
              <a:buNone/>
              <a:defRPr/>
            </a:pPr>
            <a:r>
              <a:rPr lang="es-MX" sz="900" dirty="0">
                <a:solidFill>
                  <a:srgbClr val="F5F6F7"/>
                </a:solidFill>
                <a:latin typeface="+mn-lt"/>
              </a:rPr>
              <a:t>Tels. (01-99) 3316-1154,</a:t>
            </a:r>
          </a:p>
          <a:p>
            <a:pPr eaLnBrk="1" hangingPunct="1">
              <a:spcBef>
                <a:spcPct val="20000"/>
              </a:spcBef>
              <a:buFont typeface="Arial" charset="0"/>
              <a:buNone/>
              <a:defRPr/>
            </a:pPr>
            <a:r>
              <a:rPr lang="es-MX" sz="900" dirty="0">
                <a:solidFill>
                  <a:srgbClr val="F5F6F7"/>
                </a:solidFill>
                <a:latin typeface="+mn-lt"/>
              </a:rPr>
              <a:t>3316-1533, 3316-4895 </a:t>
            </a:r>
          </a:p>
          <a:p>
            <a:pPr eaLnBrk="1" hangingPunct="1">
              <a:spcBef>
                <a:spcPct val="20000"/>
              </a:spcBef>
              <a:buFont typeface="Arial" charset="0"/>
              <a:buNone/>
              <a:defRPr/>
            </a:pPr>
            <a:r>
              <a:rPr lang="es-MX" sz="900" dirty="0">
                <a:solidFill>
                  <a:srgbClr val="F5F6F7"/>
                </a:solidFill>
                <a:latin typeface="+mn-lt"/>
              </a:rPr>
              <a:t>villahermosa@sofimex.mx</a:t>
            </a:r>
          </a:p>
          <a:p>
            <a:pPr eaLnBrk="1" hangingPunct="1">
              <a:spcBef>
                <a:spcPct val="20000"/>
              </a:spcBef>
              <a:buFont typeface="Arial" charset="0"/>
              <a:buNone/>
              <a:defRPr/>
            </a:pPr>
            <a:endParaRPr lang="es-MX" sz="900" dirty="0">
              <a:solidFill>
                <a:srgbClr val="F5F6F7"/>
              </a:solidFill>
              <a:latin typeface="+mn-lt"/>
            </a:endParaRPr>
          </a:p>
          <a:p>
            <a:pPr eaLnBrk="1" hangingPunct="1">
              <a:spcBef>
                <a:spcPct val="20000"/>
              </a:spcBef>
              <a:buFont typeface="Arial" charset="0"/>
              <a:buNone/>
              <a:defRPr/>
            </a:pPr>
            <a:r>
              <a:rPr lang="es-MX" sz="900" b="1" dirty="0">
                <a:solidFill>
                  <a:schemeClr val="accent5">
                    <a:lumMod val="40000"/>
                    <a:lumOff val="60000"/>
                  </a:schemeClr>
                </a:solidFill>
                <a:latin typeface="+mn-lt"/>
              </a:rPr>
              <a:t>OFICINA OAXACA </a:t>
            </a:r>
          </a:p>
          <a:p>
            <a:pPr eaLnBrk="1" hangingPunct="1">
              <a:spcBef>
                <a:spcPct val="20000"/>
              </a:spcBef>
              <a:buFont typeface="Arial" charset="0"/>
              <a:buNone/>
              <a:defRPr/>
            </a:pPr>
            <a:r>
              <a:rPr lang="es-MX" sz="900" dirty="0">
                <a:solidFill>
                  <a:srgbClr val="F5F6F7"/>
                </a:solidFill>
                <a:latin typeface="+mn-lt"/>
              </a:rPr>
              <a:t>Tels.: (01 951) 132 5865</a:t>
            </a:r>
          </a:p>
          <a:p>
            <a:pPr eaLnBrk="1" hangingPunct="1">
              <a:spcBef>
                <a:spcPct val="20000"/>
              </a:spcBef>
              <a:buFont typeface="Arial" charset="0"/>
              <a:buNone/>
              <a:defRPr/>
            </a:pPr>
            <a:r>
              <a:rPr lang="es-MX" sz="900" dirty="0">
                <a:solidFill>
                  <a:srgbClr val="F5F6F7"/>
                </a:solidFill>
                <a:latin typeface="+mn-lt"/>
              </a:rPr>
              <a:t>oaxaca@sofimex.mx</a:t>
            </a:r>
          </a:p>
        </p:txBody>
      </p:sp>
      <p:sp>
        <p:nvSpPr>
          <p:cNvPr id="17415" name="Content Placeholder 2">
            <a:extLst>
              <a:ext uri="{FF2B5EF4-FFF2-40B4-BE49-F238E27FC236}">
                <a16:creationId xmlns:a16="http://schemas.microsoft.com/office/drawing/2014/main" id="{8E0E64BA-CA1E-45DC-84AA-B3BD6488F11A}"/>
              </a:ext>
            </a:extLst>
          </p:cNvPr>
          <p:cNvSpPr txBox="1">
            <a:spLocks/>
          </p:cNvSpPr>
          <p:nvPr/>
        </p:nvSpPr>
        <p:spPr bwMode="auto">
          <a:xfrm>
            <a:off x="323850" y="1052736"/>
            <a:ext cx="8362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 typeface="Arial" panose="020B0604020202020204" pitchFamily="34" charset="0"/>
              <a:buNone/>
            </a:pPr>
            <a:r>
              <a:rPr lang="es-MX" altLang="es-MX" sz="1200" dirty="0">
                <a:solidFill>
                  <a:srgbClr val="F5F6F7"/>
                </a:solidFill>
                <a:latin typeface="+mn-lt"/>
              </a:rPr>
              <a:t>Fiduciario Sofimex ofrece un servicio a nivel nacional, apoyándose en la fuerza de ventas con una red de 16 sucursales a nivel nacional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291D93-EFA3-4AF5-991A-7979461F2046}"/>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Contáctenos</a:t>
            </a:r>
          </a:p>
        </p:txBody>
      </p:sp>
      <p:sp>
        <p:nvSpPr>
          <p:cNvPr id="18435" name="Content Placeholder 2">
            <a:extLst>
              <a:ext uri="{FF2B5EF4-FFF2-40B4-BE49-F238E27FC236}">
                <a16:creationId xmlns:a16="http://schemas.microsoft.com/office/drawing/2014/main" id="{6B015DE1-FF90-4B19-995C-EB965C68C142}"/>
              </a:ext>
            </a:extLst>
          </p:cNvPr>
          <p:cNvSpPr>
            <a:spLocks noGrp="1"/>
          </p:cNvSpPr>
          <p:nvPr>
            <p:ph idx="1"/>
          </p:nvPr>
        </p:nvSpPr>
        <p:spPr>
          <a:xfrm>
            <a:off x="1042988" y="2997200"/>
            <a:ext cx="2952948" cy="2663825"/>
          </a:xfrm>
        </p:spPr>
        <p:txBody>
          <a:bodyPr/>
          <a:lstStyle/>
          <a:p>
            <a:pPr marL="0" indent="0" algn="just" eaLnBrk="1" hangingPunct="1">
              <a:buFont typeface="Arial" panose="020B0604020202020204" pitchFamily="34" charset="0"/>
              <a:buNone/>
            </a:pPr>
            <a:r>
              <a:rPr lang="es-MX" altLang="es-MX" sz="1400" dirty="0">
                <a:solidFill>
                  <a:srgbClr val="F5F6F7"/>
                </a:solidFill>
              </a:rPr>
              <a:t>Gerardo Quero Mudespacher</a:t>
            </a:r>
          </a:p>
          <a:p>
            <a:pPr marL="0" indent="0" algn="just" eaLnBrk="1" hangingPunct="1">
              <a:buFont typeface="Arial" panose="020B0604020202020204" pitchFamily="34" charset="0"/>
              <a:buNone/>
            </a:pPr>
            <a:r>
              <a:rPr lang="es-MX" altLang="es-MX" sz="1400" dirty="0">
                <a:solidFill>
                  <a:srgbClr val="F5F6F7"/>
                </a:solidFill>
              </a:rPr>
              <a:t>Subdirector Fiduciario</a:t>
            </a:r>
          </a:p>
          <a:p>
            <a:pPr marL="0" indent="0" algn="just" eaLnBrk="1" hangingPunct="1">
              <a:buFont typeface="Arial" panose="020B0604020202020204" pitchFamily="34" charset="0"/>
              <a:buNone/>
            </a:pPr>
            <a:r>
              <a:rPr lang="es-MX" altLang="es-MX" sz="1400" dirty="0">
                <a:solidFill>
                  <a:srgbClr val="F5F6F7"/>
                </a:solidFill>
              </a:rPr>
              <a:t>Teléfono (01-55) 5448-3318</a:t>
            </a:r>
          </a:p>
          <a:p>
            <a:pPr marL="0" indent="0" algn="just" eaLnBrk="1" hangingPunct="1">
              <a:buFont typeface="Arial" panose="020B0604020202020204" pitchFamily="34" charset="0"/>
              <a:buNone/>
            </a:pPr>
            <a:r>
              <a:rPr lang="es-MX" altLang="es-MX" sz="1400" dirty="0">
                <a:solidFill>
                  <a:srgbClr val="F5F6F7"/>
                </a:solidFill>
              </a:rPr>
              <a:t>gerardo.quero@sofimex.mx</a:t>
            </a:r>
          </a:p>
          <a:p>
            <a:pPr marL="0" indent="0" algn="just" eaLnBrk="1" hangingPunct="1">
              <a:buFont typeface="Arial" panose="020B0604020202020204" pitchFamily="34" charset="0"/>
              <a:buNone/>
            </a:pPr>
            <a:endParaRPr lang="es-MX" altLang="es-MX" sz="1400" dirty="0">
              <a:solidFill>
                <a:srgbClr val="F5F6F7"/>
              </a:solidFill>
            </a:endParaRPr>
          </a:p>
          <a:p>
            <a:pPr marL="0" indent="0" algn="just" eaLnBrk="1" hangingPunct="1">
              <a:buFont typeface="Arial" panose="020B0604020202020204" pitchFamily="34" charset="0"/>
              <a:buNone/>
            </a:pPr>
            <a:endParaRPr lang="es-MX" altLang="es-MX" sz="1400" dirty="0">
              <a:solidFill>
                <a:srgbClr val="F5F6F7"/>
              </a:solidFill>
            </a:endParaRPr>
          </a:p>
          <a:p>
            <a:pPr marL="0" indent="0" algn="just" eaLnBrk="1" hangingPunct="1">
              <a:buFont typeface="Arial" panose="020B0604020202020204" pitchFamily="34" charset="0"/>
              <a:buNone/>
            </a:pPr>
            <a:r>
              <a:rPr lang="es-MX" altLang="es-MX" sz="1400" dirty="0">
                <a:solidFill>
                  <a:srgbClr val="F5F6F7"/>
                </a:solidFill>
              </a:rPr>
              <a:t>Oficina del Valle </a:t>
            </a:r>
          </a:p>
          <a:p>
            <a:pPr marL="0" indent="0" algn="just" eaLnBrk="1" hangingPunct="1">
              <a:buNone/>
            </a:pPr>
            <a:r>
              <a:rPr lang="es-MX" sz="1400" dirty="0">
                <a:solidFill>
                  <a:srgbClr val="F5F6F7"/>
                </a:solidFill>
              </a:rPr>
              <a:t>Heriberto Frías 427, Colonia Narvarte Poniente, C.P. 03020, Alcaldía Benito Juárez.</a:t>
            </a:r>
          </a:p>
          <a:p>
            <a:pPr marL="0" indent="0" algn="just" eaLnBrk="1" hangingPunct="1">
              <a:buNone/>
            </a:pPr>
            <a:r>
              <a:rPr lang="es-MX" altLang="es-MX" sz="1400" dirty="0">
                <a:solidFill>
                  <a:srgbClr val="F5F6F7"/>
                </a:solidFill>
              </a:rPr>
              <a:t>Tel. (01-55) 5448-3300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Content Placeholder 2">
            <a:extLst>
              <a:ext uri="{FF2B5EF4-FFF2-40B4-BE49-F238E27FC236}">
                <a16:creationId xmlns:a16="http://schemas.microsoft.com/office/drawing/2014/main" id="{9A514A11-2B67-4E05-A996-9AF53E79FE83}"/>
              </a:ext>
            </a:extLst>
          </p:cNvPr>
          <p:cNvSpPr>
            <a:spLocks noGrp="1"/>
          </p:cNvSpPr>
          <p:nvPr>
            <p:ph idx="1"/>
          </p:nvPr>
        </p:nvSpPr>
        <p:spPr>
          <a:xfrm>
            <a:off x="457200" y="2463800"/>
            <a:ext cx="8229600" cy="1757363"/>
          </a:xfrm>
        </p:spPr>
        <p:txBody>
          <a:bodyPr/>
          <a:lstStyle/>
          <a:p>
            <a:pPr marL="0" indent="0" algn="ctr" eaLnBrk="1" hangingPunct="1">
              <a:buFont typeface="Arial" panose="020B0604020202020204" pitchFamily="34" charset="0"/>
              <a:buNone/>
            </a:pPr>
            <a:r>
              <a:rPr lang="es-MX" altLang="es-MX" sz="2600">
                <a:solidFill>
                  <a:srgbClr val="F5F6F7"/>
                </a:solidFill>
              </a:rPr>
              <a:t>“No es suficiente redactar un buen contrato de fideicomiso; también es necesario aplicar criterios responsables en la administración, operación y funcionamiento del mismo”.</a:t>
            </a:r>
            <a:endParaRPr lang="es-MX" altLang="es-MX" sz="2600" dirty="0">
              <a:solidFill>
                <a:srgbClr val="F5F6F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BDD3-98FB-4BD8-83EC-E44175DC0128}"/>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Frutiger LT Com 45 Light" pitchFamily="34" charset="0"/>
                <a:ea typeface="+mn-ea"/>
                <a:cs typeface="+mn-cs"/>
              </a:rPr>
              <a:t>Misión y Estrategia de Negocio</a:t>
            </a:r>
          </a:p>
        </p:txBody>
      </p:sp>
      <p:sp>
        <p:nvSpPr>
          <p:cNvPr id="3075" name="Content Placeholder 2">
            <a:extLst>
              <a:ext uri="{FF2B5EF4-FFF2-40B4-BE49-F238E27FC236}">
                <a16:creationId xmlns:a16="http://schemas.microsoft.com/office/drawing/2014/main" id="{240DE39B-0CB8-47DA-BAA5-E60BA91A31A4}"/>
              </a:ext>
            </a:extLst>
          </p:cNvPr>
          <p:cNvSpPr>
            <a:spLocks noGrp="1"/>
          </p:cNvSpPr>
          <p:nvPr>
            <p:ph idx="1"/>
          </p:nvPr>
        </p:nvSpPr>
        <p:spPr>
          <a:xfrm>
            <a:off x="457200" y="1600200"/>
            <a:ext cx="8229600" cy="2765425"/>
          </a:xfrm>
        </p:spPr>
        <p:txBody>
          <a:bodyPr/>
          <a:lstStyle/>
          <a:p>
            <a:pPr marL="0" indent="0" algn="just" eaLnBrk="1" hangingPunct="1">
              <a:buFont typeface="Arial" panose="020B0604020202020204" pitchFamily="34" charset="0"/>
              <a:buNone/>
            </a:pPr>
            <a:r>
              <a:rPr lang="es-MX" altLang="es-MX" sz="1600" dirty="0">
                <a:solidFill>
                  <a:srgbClr val="F5F6F7"/>
                </a:solidFill>
              </a:rPr>
              <a:t>Sofimex impulsando el desarrollo económico del país, respaldada por sus valores, experiencia y ética profesional, se pone a la vanguardia en la forma de concertar negocios con el desarrollo de este producto a nivel nacional e internacional, ofreciendo a sus clientes el beneficio de la seguridad, flexibilidad y versatilidad de la figura de FIDEICOMISO DE GARANTÍA como apoyo en el cierre de sus operaciones, incrementando con ello su gama de ramos y servicios.</a:t>
            </a:r>
          </a:p>
          <a:p>
            <a:pPr marL="0" indent="0" algn="just" eaLnBrk="1" hangingPunct="1">
              <a:buFont typeface="Arial" panose="020B0604020202020204" pitchFamily="34" charset="0"/>
              <a:buNone/>
            </a:pPr>
            <a:endParaRPr lang="es-MX" altLang="es-MX" sz="1600" dirty="0">
              <a:solidFill>
                <a:srgbClr val="F5F6F7"/>
              </a:solidFill>
            </a:endParaRPr>
          </a:p>
          <a:p>
            <a:pPr marL="0" indent="0" algn="just" eaLnBrk="1" hangingPunct="1">
              <a:buFont typeface="Arial" panose="020B0604020202020204" pitchFamily="34" charset="0"/>
              <a:buNone/>
            </a:pPr>
            <a:r>
              <a:rPr lang="es-MX" altLang="es-MX" sz="1600" dirty="0">
                <a:solidFill>
                  <a:srgbClr val="F5F6F7"/>
                </a:solidFill>
              </a:rPr>
              <a:t>Porque hoy en día renovarse es parte del éxito y el crecimiento, este proyecto no es la excepción, por lo cual ofrecemos nuevas soluciones, atendiendo a las necesidades propias de cada uno de nuestros clientes, no sin antes considerar el excelente servicio que siempre nos ha distinguido.</a:t>
            </a:r>
          </a:p>
        </p:txBody>
      </p:sp>
      <p:sp>
        <p:nvSpPr>
          <p:cNvPr id="3076" name="TextBox 3">
            <a:extLst>
              <a:ext uri="{FF2B5EF4-FFF2-40B4-BE49-F238E27FC236}">
                <a16:creationId xmlns:a16="http://schemas.microsoft.com/office/drawing/2014/main" id="{E81F79E4-F534-45F4-8F3F-113D14A2B91F}"/>
              </a:ext>
            </a:extLst>
          </p:cNvPr>
          <p:cNvSpPr txBox="1">
            <a:spLocks noChangeArrowheads="1"/>
          </p:cNvSpPr>
          <p:nvPr/>
        </p:nvSpPr>
        <p:spPr bwMode="auto">
          <a:xfrm>
            <a:off x="1403350" y="4427538"/>
            <a:ext cx="20232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1800">
                <a:solidFill>
                  <a:srgbClr val="F5F6F7"/>
                </a:solidFill>
                <a:latin typeface="+mn-lt"/>
              </a:rPr>
              <a:t>Pensando en usted,</a:t>
            </a:r>
          </a:p>
        </p:txBody>
      </p:sp>
      <p:sp>
        <p:nvSpPr>
          <p:cNvPr id="3077" name="TextBox 4">
            <a:extLst>
              <a:ext uri="{FF2B5EF4-FFF2-40B4-BE49-F238E27FC236}">
                <a16:creationId xmlns:a16="http://schemas.microsoft.com/office/drawing/2014/main" id="{05F2B285-20B7-49D5-BC67-485C4A7694EF}"/>
              </a:ext>
            </a:extLst>
          </p:cNvPr>
          <p:cNvSpPr txBox="1">
            <a:spLocks noChangeArrowheads="1"/>
          </p:cNvSpPr>
          <p:nvPr/>
        </p:nvSpPr>
        <p:spPr bwMode="auto">
          <a:xfrm>
            <a:off x="2811463" y="4581525"/>
            <a:ext cx="297947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5000" i="1" dirty="0">
                <a:solidFill>
                  <a:srgbClr val="F5F6F7"/>
                </a:solidFill>
                <a:latin typeface="+mn-lt"/>
              </a:rPr>
              <a:t>Ofrecemos</a:t>
            </a:r>
          </a:p>
        </p:txBody>
      </p:sp>
      <p:sp>
        <p:nvSpPr>
          <p:cNvPr id="3078" name="TextBox 5">
            <a:extLst>
              <a:ext uri="{FF2B5EF4-FFF2-40B4-BE49-F238E27FC236}">
                <a16:creationId xmlns:a16="http://schemas.microsoft.com/office/drawing/2014/main" id="{102C17EE-9414-4E92-A31F-F5A5495A4387}"/>
              </a:ext>
            </a:extLst>
          </p:cNvPr>
          <p:cNvSpPr txBox="1">
            <a:spLocks noChangeArrowheads="1"/>
          </p:cNvSpPr>
          <p:nvPr/>
        </p:nvSpPr>
        <p:spPr bwMode="auto">
          <a:xfrm>
            <a:off x="4475163" y="5229225"/>
            <a:ext cx="139814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5000">
                <a:solidFill>
                  <a:srgbClr val="F5F6F7"/>
                </a:solidFill>
                <a:latin typeface="+mn-lt"/>
              </a:rPr>
              <a:t>MÁS</a:t>
            </a:r>
          </a:p>
        </p:txBody>
      </p:sp>
      <p:sp>
        <p:nvSpPr>
          <p:cNvPr id="3079" name="TextBox 6">
            <a:extLst>
              <a:ext uri="{FF2B5EF4-FFF2-40B4-BE49-F238E27FC236}">
                <a16:creationId xmlns:a16="http://schemas.microsoft.com/office/drawing/2014/main" id="{B7260B59-B37D-462C-8568-1201FE91F7ED}"/>
              </a:ext>
            </a:extLst>
          </p:cNvPr>
          <p:cNvSpPr txBox="1">
            <a:spLocks noChangeArrowheads="1"/>
          </p:cNvSpPr>
          <p:nvPr/>
        </p:nvSpPr>
        <p:spPr bwMode="auto">
          <a:xfrm>
            <a:off x="6454775" y="4427538"/>
            <a:ext cx="1223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1800">
                <a:solidFill>
                  <a:srgbClr val="F5F6F7"/>
                </a:solidFill>
                <a:latin typeface="+mn-lt"/>
              </a:rPr>
              <a:t>Soluciones</a:t>
            </a:r>
          </a:p>
        </p:txBody>
      </p:sp>
      <p:cxnSp>
        <p:nvCxnSpPr>
          <p:cNvPr id="9" name="Straight Connector 8">
            <a:extLst>
              <a:ext uri="{FF2B5EF4-FFF2-40B4-BE49-F238E27FC236}">
                <a16:creationId xmlns:a16="http://schemas.microsoft.com/office/drawing/2014/main" id="{69C3E8FC-E914-4482-87D3-82D70C62EB4D}"/>
              </a:ext>
            </a:extLst>
          </p:cNvPr>
          <p:cNvCxnSpPr/>
          <p:nvPr/>
        </p:nvCxnSpPr>
        <p:spPr>
          <a:xfrm>
            <a:off x="6249988" y="4456113"/>
            <a:ext cx="0" cy="1954212"/>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3081" name="TextBox 10">
            <a:extLst>
              <a:ext uri="{FF2B5EF4-FFF2-40B4-BE49-F238E27FC236}">
                <a16:creationId xmlns:a16="http://schemas.microsoft.com/office/drawing/2014/main" id="{C97CB350-9F72-4626-B3CD-64889013268A}"/>
              </a:ext>
            </a:extLst>
          </p:cNvPr>
          <p:cNvSpPr txBox="1">
            <a:spLocks noChangeArrowheads="1"/>
          </p:cNvSpPr>
          <p:nvPr/>
        </p:nvSpPr>
        <p:spPr bwMode="auto">
          <a:xfrm>
            <a:off x="6454775" y="4929188"/>
            <a:ext cx="1262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1800" dirty="0">
                <a:solidFill>
                  <a:srgbClr val="F5F6F7"/>
                </a:solidFill>
                <a:latin typeface="+mn-lt"/>
              </a:rPr>
              <a:t>Flexibilidad</a:t>
            </a:r>
          </a:p>
        </p:txBody>
      </p:sp>
      <p:sp>
        <p:nvSpPr>
          <p:cNvPr id="3082" name="TextBox 11">
            <a:extLst>
              <a:ext uri="{FF2B5EF4-FFF2-40B4-BE49-F238E27FC236}">
                <a16:creationId xmlns:a16="http://schemas.microsoft.com/office/drawing/2014/main" id="{48B04788-235A-41A6-8456-F74D46682C56}"/>
              </a:ext>
            </a:extLst>
          </p:cNvPr>
          <p:cNvSpPr txBox="1">
            <a:spLocks noChangeArrowheads="1"/>
          </p:cNvSpPr>
          <p:nvPr/>
        </p:nvSpPr>
        <p:spPr bwMode="auto">
          <a:xfrm>
            <a:off x="6454775" y="5494338"/>
            <a:ext cx="1124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1800" dirty="0">
                <a:solidFill>
                  <a:srgbClr val="F5F6F7"/>
                </a:solidFill>
                <a:latin typeface="+mn-lt"/>
              </a:rPr>
              <a:t>Seguridad</a:t>
            </a:r>
          </a:p>
        </p:txBody>
      </p:sp>
      <p:sp>
        <p:nvSpPr>
          <p:cNvPr id="3083" name="TextBox 12">
            <a:extLst>
              <a:ext uri="{FF2B5EF4-FFF2-40B4-BE49-F238E27FC236}">
                <a16:creationId xmlns:a16="http://schemas.microsoft.com/office/drawing/2014/main" id="{5E06A955-8C53-417A-9343-B1380AD3EB4D}"/>
              </a:ext>
            </a:extLst>
          </p:cNvPr>
          <p:cNvSpPr txBox="1">
            <a:spLocks noChangeArrowheads="1"/>
          </p:cNvSpPr>
          <p:nvPr/>
        </p:nvSpPr>
        <p:spPr bwMode="auto">
          <a:xfrm>
            <a:off x="6454775" y="6027738"/>
            <a:ext cx="1312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1800" dirty="0">
                <a:solidFill>
                  <a:srgbClr val="F5F6F7"/>
                </a:solidFill>
                <a:latin typeface="+mn-lt"/>
              </a:rPr>
              <a:t>Versatilidad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4E25B1-D2CB-4041-8785-9441214E4A24}"/>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Quiénes Somos</a:t>
            </a:r>
          </a:p>
        </p:txBody>
      </p:sp>
      <p:sp>
        <p:nvSpPr>
          <p:cNvPr id="5" name="Content Placeholder 2">
            <a:extLst>
              <a:ext uri="{FF2B5EF4-FFF2-40B4-BE49-F238E27FC236}">
                <a16:creationId xmlns:a16="http://schemas.microsoft.com/office/drawing/2014/main" id="{44DCC085-CE4C-40A5-82FC-07102FC6724F}"/>
              </a:ext>
            </a:extLst>
          </p:cNvPr>
          <p:cNvSpPr>
            <a:spLocks noGrp="1"/>
          </p:cNvSpPr>
          <p:nvPr>
            <p:ph idx="1"/>
          </p:nvPr>
        </p:nvSpPr>
        <p:spPr>
          <a:xfrm>
            <a:off x="457200" y="1196752"/>
            <a:ext cx="8229600" cy="4492625"/>
          </a:xfrm>
        </p:spPr>
        <p:txBody>
          <a:bodyPr rtlCol="0">
            <a:normAutofit fontScale="92500" lnSpcReduction="10000"/>
          </a:bodyPr>
          <a:lstStyle/>
          <a:p>
            <a:pPr marL="0" indent="0" algn="just" eaLnBrk="1" fontAlgn="auto" hangingPunct="1">
              <a:spcAft>
                <a:spcPts val="0"/>
              </a:spcAft>
              <a:buNone/>
              <a:defRPr/>
            </a:pPr>
            <a:r>
              <a:rPr lang="es-MX" sz="1500" dirty="0">
                <a:solidFill>
                  <a:srgbClr val="F5F6F7"/>
                </a:solidFill>
              </a:rPr>
              <a:t>Desde 1940 inicia la carrera de SOFIMEX, INSTITUCIÓN DE GARANTÍAS, aunque en aquel año se le denominaba Fianzas Interaméricas. La compañía tenía una operación relativamente pequeña ya que prácticamente vivía sin promoción, dedicada únicamente al reafianzamiento. </a:t>
            </a:r>
          </a:p>
          <a:p>
            <a:pPr marL="0" indent="0" algn="just" eaLnBrk="1" fontAlgn="auto" hangingPunct="1">
              <a:spcAft>
                <a:spcPts val="0"/>
              </a:spcAft>
              <a:buNone/>
              <a:defRPr/>
            </a:pPr>
            <a:endParaRPr lang="es-MX" sz="1500" dirty="0">
              <a:solidFill>
                <a:srgbClr val="F5F6F7"/>
              </a:solidFill>
            </a:endParaRPr>
          </a:p>
          <a:p>
            <a:pPr marL="0" indent="0" algn="just" eaLnBrk="1" fontAlgn="auto" hangingPunct="1">
              <a:spcAft>
                <a:spcPts val="0"/>
              </a:spcAft>
              <a:buNone/>
              <a:defRPr/>
            </a:pPr>
            <a:r>
              <a:rPr lang="es-MX" sz="1500" dirty="0">
                <a:solidFill>
                  <a:srgbClr val="F5F6F7"/>
                </a:solidFill>
              </a:rPr>
              <a:t>Es entonces en 1979 cuando la compañía fue adquirida por el grupo de accionistas propietarios del Banco Sofimex con lo que inicia una nueva era para la empresa como AFIANZADORA SOFIMEX, S.A. impulsando su crecimiento y posicionándose dentro del sector afianzador. </a:t>
            </a:r>
          </a:p>
          <a:p>
            <a:pPr marL="0" indent="0" algn="just" eaLnBrk="1" fontAlgn="auto" hangingPunct="1">
              <a:spcAft>
                <a:spcPts val="0"/>
              </a:spcAft>
              <a:buNone/>
              <a:defRPr/>
            </a:pPr>
            <a:endParaRPr lang="es-MX" sz="1500" dirty="0">
              <a:solidFill>
                <a:srgbClr val="F5F6F7"/>
              </a:solidFill>
            </a:endParaRPr>
          </a:p>
          <a:p>
            <a:pPr marL="0" indent="0" algn="just" eaLnBrk="1" fontAlgn="auto" hangingPunct="1">
              <a:spcAft>
                <a:spcPts val="0"/>
              </a:spcAft>
              <a:buNone/>
              <a:defRPr/>
            </a:pPr>
            <a:r>
              <a:rPr lang="es-MX" sz="1500" dirty="0">
                <a:solidFill>
                  <a:srgbClr val="F5F6F7"/>
                </a:solidFill>
              </a:rPr>
              <a:t>Siempre preocupados por estar a la vanguardia es que marzo de 2019 AFIANZADORA SOFIMEX, S.A. recibe de la Comisión Nacional de Seguros y Fianzas, el Dictamen Favorable para operar como institución de seguros en el ramo de caución, así como continuar con la operación de fianzas en todos sus ramos, sub-ramos y fideicomisos de garantía, cambiando su denominación a SOFIMEX, INSTITUCIÓN DE GARANTÍAS, S.A transformándose así en una Institución de Seguros para todos los efectos legales, técnicos y comerciales.</a:t>
            </a:r>
          </a:p>
          <a:p>
            <a:pPr marL="0" indent="0" algn="just" eaLnBrk="1" fontAlgn="auto" hangingPunct="1">
              <a:spcAft>
                <a:spcPts val="0"/>
              </a:spcAft>
              <a:buFont typeface="Arial" panose="020B0604020202020204" pitchFamily="34" charset="0"/>
              <a:buNone/>
              <a:defRPr/>
            </a:pPr>
            <a:endParaRPr lang="es-MX" sz="1500" dirty="0">
              <a:solidFill>
                <a:srgbClr val="F5F6F7"/>
              </a:solidFill>
            </a:endParaRPr>
          </a:p>
          <a:p>
            <a:pPr marL="0" indent="0" algn="just" eaLnBrk="1" fontAlgn="auto" hangingPunct="1">
              <a:spcAft>
                <a:spcPts val="0"/>
              </a:spcAft>
              <a:buFont typeface="Arial" panose="020B0604020202020204" pitchFamily="34" charset="0"/>
              <a:buNone/>
              <a:defRPr/>
            </a:pPr>
            <a:r>
              <a:rPr lang="es-MX" sz="1700" b="1" dirty="0">
                <a:solidFill>
                  <a:schemeClr val="accent5">
                    <a:lumMod val="40000"/>
                    <a:lumOff val="60000"/>
                  </a:schemeClr>
                </a:solidFill>
              </a:rPr>
              <a:t>Trayectoria</a:t>
            </a:r>
          </a:p>
          <a:p>
            <a:pPr marL="0" indent="0" algn="just" eaLnBrk="1" fontAlgn="auto" hangingPunct="1">
              <a:spcAft>
                <a:spcPts val="0"/>
              </a:spcAft>
              <a:buFont typeface="Arial" panose="020B0604020202020204" pitchFamily="34" charset="0"/>
              <a:buNone/>
              <a:defRPr/>
            </a:pPr>
            <a:endParaRPr lang="es-MX" sz="1500" dirty="0">
              <a:solidFill>
                <a:srgbClr val="43CEFF"/>
              </a:solidFill>
            </a:endParaRPr>
          </a:p>
          <a:p>
            <a:pPr marL="0" indent="0" algn="just" eaLnBrk="1" fontAlgn="auto" hangingPunct="1">
              <a:spcAft>
                <a:spcPts val="0"/>
              </a:spcAft>
              <a:buNone/>
              <a:defRPr/>
            </a:pPr>
            <a:r>
              <a:rPr lang="es-MX" sz="1500" dirty="0">
                <a:solidFill>
                  <a:schemeClr val="bg1"/>
                </a:solidFill>
              </a:rPr>
              <a:t>Somos una compañía con más de 83 años de experiencia, ofreciendo un amplio servicio de vanguardia en materia de afianzamiento y seguro de caución, estando posicionados dentro de las tres primeras compañías del sector en México. Estos atributos nos permiten brindarte apoyo y solidez y así, garantizarte un servicio de primer nivel; siempre atendido por un equipo de profesionales y expertos en la materia.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536223-ED75-4A68-A0AD-ED0176BFAB8E}"/>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El Fideicomiso en México</a:t>
            </a:r>
          </a:p>
        </p:txBody>
      </p:sp>
      <p:sp>
        <p:nvSpPr>
          <p:cNvPr id="5123" name="Content Placeholder 2">
            <a:extLst>
              <a:ext uri="{FF2B5EF4-FFF2-40B4-BE49-F238E27FC236}">
                <a16:creationId xmlns:a16="http://schemas.microsoft.com/office/drawing/2014/main" id="{F2619FFE-F9C5-490F-A0CF-7A98263F5778}"/>
              </a:ext>
            </a:extLst>
          </p:cNvPr>
          <p:cNvSpPr>
            <a:spLocks noGrp="1"/>
          </p:cNvSpPr>
          <p:nvPr>
            <p:ph idx="1"/>
          </p:nvPr>
        </p:nvSpPr>
        <p:spPr>
          <a:xfrm>
            <a:off x="457200" y="1600200"/>
            <a:ext cx="8229600" cy="5257800"/>
          </a:xfrm>
        </p:spPr>
        <p:txBody>
          <a:bodyPr/>
          <a:lstStyle/>
          <a:p>
            <a:pPr marL="0" indent="0" algn="just" eaLnBrk="1" hangingPunct="1">
              <a:buFont typeface="Arial" panose="020B0604020202020204" pitchFamily="34" charset="0"/>
              <a:buNone/>
            </a:pPr>
            <a:r>
              <a:rPr lang="es-MX" altLang="es-MX" sz="1600" dirty="0">
                <a:solidFill>
                  <a:srgbClr val="F5F6F7"/>
                </a:solidFill>
              </a:rPr>
              <a:t>El artículo 381 de la Ley General de Títulos y Operaciones de Crédito lo define de la siguiente forma: </a:t>
            </a:r>
          </a:p>
          <a:p>
            <a:pPr marL="0" indent="0" algn="just" eaLnBrk="1" hangingPunct="1">
              <a:buFont typeface="Arial" panose="020B0604020202020204" pitchFamily="34" charset="0"/>
              <a:buNone/>
            </a:pPr>
            <a:endParaRPr lang="es-MX" altLang="es-MX" sz="1600" dirty="0">
              <a:solidFill>
                <a:srgbClr val="F5F6F7"/>
              </a:solidFill>
            </a:endParaRPr>
          </a:p>
          <a:p>
            <a:pPr marL="0" indent="0" algn="just" eaLnBrk="1" hangingPunct="1">
              <a:buFont typeface="Arial" panose="020B0604020202020204" pitchFamily="34" charset="0"/>
              <a:buNone/>
            </a:pPr>
            <a:endParaRPr lang="es-MX" altLang="es-MX" sz="1600" dirty="0">
              <a:solidFill>
                <a:srgbClr val="F5F6F7"/>
              </a:solidFill>
            </a:endParaRPr>
          </a:p>
          <a:p>
            <a:pPr marL="0" indent="0" algn="just" eaLnBrk="1" hangingPunct="1">
              <a:buFont typeface="Arial" panose="020B0604020202020204" pitchFamily="34" charset="0"/>
              <a:buNone/>
            </a:pPr>
            <a:endParaRPr lang="es-MX" altLang="es-MX" sz="1600" dirty="0">
              <a:solidFill>
                <a:srgbClr val="F5F6F7"/>
              </a:solidFill>
            </a:endParaRPr>
          </a:p>
          <a:p>
            <a:pPr marL="0" indent="0" algn="just" eaLnBrk="1" hangingPunct="1">
              <a:buFont typeface="Arial" panose="020B0604020202020204" pitchFamily="34" charset="0"/>
              <a:buNone/>
            </a:pPr>
            <a:endParaRPr lang="es-MX" altLang="es-MX" sz="1600" dirty="0">
              <a:solidFill>
                <a:srgbClr val="F5F6F7"/>
              </a:solidFill>
            </a:endParaRPr>
          </a:p>
          <a:p>
            <a:pPr marL="0" indent="0" algn="ctr" eaLnBrk="1" hangingPunct="1">
              <a:buFont typeface="Arial" panose="020B0604020202020204" pitchFamily="34" charset="0"/>
              <a:buNone/>
            </a:pPr>
            <a:r>
              <a:rPr lang="es-MX" altLang="es-MX" sz="1600" dirty="0">
                <a:solidFill>
                  <a:srgbClr val="F5F6F7"/>
                </a:solidFill>
              </a:rPr>
              <a:t>“En virtud del Fideicomiso, el Fideicomitente transmite a una institución fiduciaria la propiedad o titularidad de uno o más bienes o derechos, según sea el caso, para ser destinados a fines lícitos y determinados, encomendando la realización de dichos fines a la propia institución fiduciaria”.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B5527F-1370-4836-AC57-EB65B47FB3C3}"/>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Marco legal del Fideicomiso</a:t>
            </a:r>
          </a:p>
        </p:txBody>
      </p:sp>
      <p:sp>
        <p:nvSpPr>
          <p:cNvPr id="6147" name="Content Placeholder 2">
            <a:extLst>
              <a:ext uri="{FF2B5EF4-FFF2-40B4-BE49-F238E27FC236}">
                <a16:creationId xmlns:a16="http://schemas.microsoft.com/office/drawing/2014/main" id="{A672ED63-C459-4BB4-BCCB-DC5E7363B04A}"/>
              </a:ext>
            </a:extLst>
          </p:cNvPr>
          <p:cNvSpPr>
            <a:spLocks noGrp="1"/>
          </p:cNvSpPr>
          <p:nvPr>
            <p:ph idx="1"/>
          </p:nvPr>
        </p:nvSpPr>
        <p:spPr>
          <a:xfrm>
            <a:off x="457200" y="1600200"/>
            <a:ext cx="8229600" cy="5257800"/>
          </a:xfrm>
        </p:spPr>
        <p:txBody>
          <a:bodyPr/>
          <a:lstStyle/>
          <a:p>
            <a:pPr marL="0" indent="0" algn="just" eaLnBrk="1" hangingPunct="1">
              <a:buFont typeface="Arial" panose="020B0604020202020204" pitchFamily="34" charset="0"/>
              <a:buNone/>
            </a:pPr>
            <a:r>
              <a:rPr lang="es-MX" altLang="es-MX" sz="1600" b="1" dirty="0">
                <a:solidFill>
                  <a:schemeClr val="accent5">
                    <a:lumMod val="40000"/>
                    <a:lumOff val="60000"/>
                  </a:schemeClr>
                </a:solidFill>
              </a:rPr>
              <a:t>Instituciones de Fianzas</a:t>
            </a:r>
          </a:p>
          <a:p>
            <a:pPr marL="0" indent="0" algn="just" eaLnBrk="1" hangingPunct="1">
              <a:buFont typeface="Arial" panose="020B0604020202020204" pitchFamily="34" charset="0"/>
              <a:buNone/>
            </a:pPr>
            <a:r>
              <a:rPr lang="es-MX" altLang="es-MX" sz="1500" dirty="0">
                <a:solidFill>
                  <a:srgbClr val="F5F6F7"/>
                </a:solidFill>
              </a:rPr>
              <a:t>La ley Federal de Instituciones de Seguros y de Fianzas es muy clara al acotar de inicio en su artículo 36 la facultad como institución de Fianzas de operar FIDEICOMISOS DE GARANTÍA, relacionados con pólizas de fianza y sin relación con pólizas de fianza como RAMO V.</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En el artículo 144 fracción XVII de la Ley de Instituciones de Seguros y de Fianzas, se especifica el tipo de operación derivada del servicio fiduciario que como institución de fianzas está autorizada, el mismo reitera que se actuará en Fideicomisos de Garantía con la facultad de administrar los bienes fideicomitidos.</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La Secretaría de Hacienda y Crédito Público a propuesta de la Comisión Nacional de Seguros y Fianzas y oyendo la opinión del Banco de México, podrá ordenar a las instituciones de fianzas la suspensión de las operaciones que infrinjan las reglas que en su caso emita el Banco de México.</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Posibilidad de actuar como fiduciario y fideicomisario en contratos de fideicomiso relacionados o no con las pólizas de fianza emitidas por la propia afianzadora.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AD2CFD-D53D-4ED1-89CE-630D712300D7}"/>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Marco legal del Fideicomiso</a:t>
            </a:r>
          </a:p>
        </p:txBody>
      </p:sp>
      <p:sp>
        <p:nvSpPr>
          <p:cNvPr id="7171" name="Content Placeholder 2">
            <a:extLst>
              <a:ext uri="{FF2B5EF4-FFF2-40B4-BE49-F238E27FC236}">
                <a16:creationId xmlns:a16="http://schemas.microsoft.com/office/drawing/2014/main" id="{C8FA6F4F-A00E-4218-BE4F-311CB32A4BBF}"/>
              </a:ext>
            </a:extLst>
          </p:cNvPr>
          <p:cNvSpPr>
            <a:spLocks noGrp="1"/>
          </p:cNvSpPr>
          <p:nvPr>
            <p:ph idx="1"/>
          </p:nvPr>
        </p:nvSpPr>
        <p:spPr>
          <a:xfrm>
            <a:off x="457200" y="1600200"/>
            <a:ext cx="8229600" cy="1900238"/>
          </a:xfrm>
        </p:spPr>
        <p:txBody>
          <a:bodyPr/>
          <a:lstStyle/>
          <a:p>
            <a:pPr marL="0" indent="0" algn="just" eaLnBrk="1" hangingPunct="1">
              <a:buFont typeface="Arial" panose="020B0604020202020204" pitchFamily="34" charset="0"/>
              <a:buNone/>
            </a:pPr>
            <a:r>
              <a:rPr lang="es-MX" altLang="es-MX" sz="1600" b="1" dirty="0">
                <a:solidFill>
                  <a:schemeClr val="accent5">
                    <a:lumMod val="40000"/>
                    <a:lumOff val="60000"/>
                  </a:schemeClr>
                </a:solidFill>
              </a:rPr>
              <a:t>Instituciones de Fianzas</a:t>
            </a:r>
          </a:p>
          <a:p>
            <a:pPr marL="0" indent="0" algn="just" eaLnBrk="1" hangingPunct="1">
              <a:buFont typeface="Arial" panose="020B0604020202020204" pitchFamily="34" charset="0"/>
              <a:buNone/>
            </a:pPr>
            <a:r>
              <a:rPr lang="es-MX" altLang="es-MX" sz="1500" dirty="0">
                <a:solidFill>
                  <a:srgbClr val="F5F6F7"/>
                </a:solidFill>
              </a:rPr>
              <a:t>Las instituciones de fianzas en el desempeño de los fideicomisos, deberán apegarse a las sanas prácticas fiduciarias. Reguladas por la CNSYF.</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dirty="0">
                <a:solidFill>
                  <a:srgbClr val="F5F6F7"/>
                </a:solidFill>
              </a:rPr>
              <a:t>Las operaciones y actividades que realiza el fiduciario Sofimex, se encuentran sustentadas en apego a las entidades reguladoras y disposiciones normativas vigentes en materia de fideicomiso en México.</a:t>
            </a:r>
          </a:p>
        </p:txBody>
      </p:sp>
      <p:sp>
        <p:nvSpPr>
          <p:cNvPr id="7172" name="CuadroTexto 1">
            <a:extLst>
              <a:ext uri="{FF2B5EF4-FFF2-40B4-BE49-F238E27FC236}">
                <a16:creationId xmlns:a16="http://schemas.microsoft.com/office/drawing/2014/main" id="{03A288CD-658A-440F-BD4B-A782EEBBB0C6}"/>
              </a:ext>
            </a:extLst>
          </p:cNvPr>
          <p:cNvSpPr txBox="1">
            <a:spLocks noChangeArrowheads="1"/>
          </p:cNvSpPr>
          <p:nvPr/>
        </p:nvSpPr>
        <p:spPr bwMode="auto">
          <a:xfrm>
            <a:off x="468313" y="3860800"/>
            <a:ext cx="4319587"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1300" dirty="0">
                <a:solidFill>
                  <a:schemeClr val="bg1"/>
                </a:solidFill>
                <a:latin typeface="+mn-lt"/>
              </a:rPr>
              <a:t>• Ley de Instituciones de Seguros y de Fianzas.</a:t>
            </a:r>
          </a:p>
          <a:p>
            <a:pPr eaLnBrk="1" hangingPunct="1">
              <a:spcBef>
                <a:spcPct val="0"/>
              </a:spcBef>
              <a:buFontTx/>
              <a:buNone/>
            </a:pPr>
            <a:r>
              <a:rPr lang="es-MX" altLang="es-MX" sz="1300" dirty="0">
                <a:solidFill>
                  <a:schemeClr val="bg1"/>
                </a:solidFill>
                <a:latin typeface="+mn-lt"/>
              </a:rPr>
              <a:t>• Ley del Banco de México, circulares y disposiciones.</a:t>
            </a:r>
          </a:p>
          <a:p>
            <a:pPr eaLnBrk="1" hangingPunct="1">
              <a:spcBef>
                <a:spcPct val="0"/>
              </a:spcBef>
              <a:buFontTx/>
              <a:buNone/>
            </a:pPr>
            <a:r>
              <a:rPr lang="es-MX" altLang="es-MX" sz="1300" dirty="0">
                <a:solidFill>
                  <a:schemeClr val="bg1"/>
                </a:solidFill>
                <a:latin typeface="+mn-lt"/>
              </a:rPr>
              <a:t>• Ley General de Títulos y Operaciones de Crédito.</a:t>
            </a:r>
          </a:p>
          <a:p>
            <a:pPr eaLnBrk="1" hangingPunct="1">
              <a:spcBef>
                <a:spcPct val="0"/>
              </a:spcBef>
              <a:buFontTx/>
              <a:buNone/>
            </a:pPr>
            <a:r>
              <a:rPr lang="es-MX" altLang="es-MX" sz="1300" dirty="0">
                <a:solidFill>
                  <a:schemeClr val="bg1"/>
                </a:solidFill>
                <a:latin typeface="+mn-lt"/>
              </a:rPr>
              <a:t>• Código Civil Federal.</a:t>
            </a:r>
          </a:p>
          <a:p>
            <a:pPr eaLnBrk="1" hangingPunct="1">
              <a:spcBef>
                <a:spcPct val="0"/>
              </a:spcBef>
              <a:buFontTx/>
              <a:buNone/>
            </a:pPr>
            <a:r>
              <a:rPr lang="es-MX" altLang="es-MX" sz="1300" dirty="0">
                <a:solidFill>
                  <a:schemeClr val="bg1"/>
                </a:solidFill>
                <a:latin typeface="+mn-lt"/>
              </a:rPr>
              <a:t>• Código de Comercio.</a:t>
            </a:r>
          </a:p>
          <a:p>
            <a:pPr eaLnBrk="1" hangingPunct="1">
              <a:spcBef>
                <a:spcPct val="0"/>
              </a:spcBef>
              <a:buFontTx/>
              <a:buNone/>
            </a:pPr>
            <a:r>
              <a:rPr lang="es-MX" altLang="es-MX" sz="1300" dirty="0">
                <a:solidFill>
                  <a:schemeClr val="bg1"/>
                </a:solidFill>
                <a:latin typeface="+mn-lt"/>
              </a:rPr>
              <a:t>• Código Fiscal de la Federación.</a:t>
            </a:r>
          </a:p>
          <a:p>
            <a:pPr eaLnBrk="1" hangingPunct="1">
              <a:spcBef>
                <a:spcPct val="0"/>
              </a:spcBef>
              <a:buFontTx/>
              <a:buNone/>
            </a:pPr>
            <a:r>
              <a:rPr lang="es-MX" altLang="es-MX" sz="1300" dirty="0">
                <a:solidFill>
                  <a:schemeClr val="bg1"/>
                </a:solidFill>
                <a:latin typeface="+mn-lt"/>
              </a:rPr>
              <a:t>• Ley de Instituciones de Crédito.</a:t>
            </a:r>
          </a:p>
        </p:txBody>
      </p:sp>
      <p:sp>
        <p:nvSpPr>
          <p:cNvPr id="7173" name="CuadroTexto 6">
            <a:extLst>
              <a:ext uri="{FF2B5EF4-FFF2-40B4-BE49-F238E27FC236}">
                <a16:creationId xmlns:a16="http://schemas.microsoft.com/office/drawing/2014/main" id="{0006DBD3-96A6-4FB6-8E70-A46C3A71F56A}"/>
              </a:ext>
            </a:extLst>
          </p:cNvPr>
          <p:cNvSpPr txBox="1">
            <a:spLocks noChangeArrowheads="1"/>
          </p:cNvSpPr>
          <p:nvPr/>
        </p:nvSpPr>
        <p:spPr bwMode="auto">
          <a:xfrm>
            <a:off x="4500563" y="3860800"/>
            <a:ext cx="431958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1300" dirty="0">
                <a:solidFill>
                  <a:schemeClr val="bg1"/>
                </a:solidFill>
                <a:latin typeface="+mn-lt"/>
              </a:rPr>
              <a:t>• Ley del Impuesto al Valor Agregado.</a:t>
            </a:r>
          </a:p>
          <a:p>
            <a:pPr eaLnBrk="1" hangingPunct="1">
              <a:spcBef>
                <a:spcPct val="0"/>
              </a:spcBef>
              <a:buFontTx/>
              <a:buNone/>
            </a:pPr>
            <a:r>
              <a:rPr lang="es-MX" altLang="es-MX" sz="1300" dirty="0">
                <a:solidFill>
                  <a:schemeClr val="bg1"/>
                </a:solidFill>
                <a:latin typeface="+mn-lt"/>
              </a:rPr>
              <a:t>• Ley del Impuesto sobre la Renta.</a:t>
            </a:r>
          </a:p>
          <a:p>
            <a:pPr eaLnBrk="1" hangingPunct="1">
              <a:spcBef>
                <a:spcPct val="0"/>
              </a:spcBef>
              <a:buFontTx/>
              <a:buNone/>
            </a:pPr>
            <a:r>
              <a:rPr lang="es-MX" altLang="es-MX" sz="1300" dirty="0">
                <a:solidFill>
                  <a:schemeClr val="bg1"/>
                </a:solidFill>
                <a:latin typeface="+mn-lt"/>
              </a:rPr>
              <a:t>• Ley de Inversión Extranjera.</a:t>
            </a:r>
          </a:p>
          <a:p>
            <a:pPr eaLnBrk="1" hangingPunct="1">
              <a:spcBef>
                <a:spcPct val="0"/>
              </a:spcBef>
              <a:buFontTx/>
              <a:buNone/>
            </a:pPr>
            <a:r>
              <a:rPr lang="es-MX" altLang="es-MX" sz="1300" dirty="0">
                <a:solidFill>
                  <a:schemeClr val="bg1"/>
                </a:solidFill>
                <a:latin typeface="+mn-lt"/>
              </a:rPr>
              <a:t>• Ley del Mercado de Valores.</a:t>
            </a:r>
          </a:p>
          <a:p>
            <a:pPr eaLnBrk="1" hangingPunct="1">
              <a:spcBef>
                <a:spcPct val="0"/>
              </a:spcBef>
              <a:buFontTx/>
              <a:buNone/>
            </a:pPr>
            <a:r>
              <a:rPr lang="es-MX" altLang="es-MX" sz="1300" dirty="0">
                <a:solidFill>
                  <a:schemeClr val="bg1"/>
                </a:solidFill>
                <a:latin typeface="+mn-lt"/>
              </a:rPr>
              <a:t>• Reglamento del Registro Público de la Propiedad.</a:t>
            </a:r>
          </a:p>
          <a:p>
            <a:pPr eaLnBrk="1" hangingPunct="1">
              <a:spcBef>
                <a:spcPct val="0"/>
              </a:spcBef>
              <a:buFontTx/>
              <a:buNone/>
            </a:pPr>
            <a:r>
              <a:rPr lang="es-MX" altLang="es-MX" sz="1300" dirty="0">
                <a:solidFill>
                  <a:schemeClr val="bg1"/>
                </a:solidFill>
                <a:latin typeface="+mn-lt"/>
              </a:rPr>
              <a:t>• Normas de Información Financiera (NIF), entre otras.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C188EE3-DC9F-4370-997F-49C835FC72F6}"/>
              </a:ext>
            </a:extLst>
          </p:cNvPr>
          <p:cNvSpPr>
            <a:spLocks noGrp="1"/>
          </p:cNvSpPr>
          <p:nvPr>
            <p:ph type="title"/>
          </p:nvPr>
        </p:nvSpPr>
        <p:spPr>
          <a:xfrm>
            <a:off x="457200" y="415925"/>
            <a:ext cx="8229600" cy="647700"/>
          </a:xfrm>
        </p:spPr>
        <p:txBody>
          <a:bodyPr rtlCol="0">
            <a:normAutofit/>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Partes que integran el Contrato de Fideicomiso</a:t>
            </a:r>
          </a:p>
        </p:txBody>
      </p:sp>
      <p:sp>
        <p:nvSpPr>
          <p:cNvPr id="8195" name="Content Placeholder 2">
            <a:extLst>
              <a:ext uri="{FF2B5EF4-FFF2-40B4-BE49-F238E27FC236}">
                <a16:creationId xmlns:a16="http://schemas.microsoft.com/office/drawing/2014/main" id="{FB00EE26-1B7F-4330-B8D7-F2532A6EE0E1}"/>
              </a:ext>
            </a:extLst>
          </p:cNvPr>
          <p:cNvSpPr>
            <a:spLocks noGrp="1"/>
          </p:cNvSpPr>
          <p:nvPr>
            <p:ph idx="1"/>
          </p:nvPr>
        </p:nvSpPr>
        <p:spPr>
          <a:xfrm>
            <a:off x="457200" y="1600200"/>
            <a:ext cx="8229600" cy="5257800"/>
          </a:xfrm>
        </p:spPr>
        <p:txBody>
          <a:bodyPr/>
          <a:lstStyle/>
          <a:p>
            <a:pPr marL="0" indent="0" algn="just" eaLnBrk="1" hangingPunct="1">
              <a:buFont typeface="Arial" panose="020B0604020202020204" pitchFamily="34" charset="0"/>
              <a:buNone/>
            </a:pPr>
            <a:r>
              <a:rPr lang="es-MX" altLang="es-MX" sz="1600" b="1" dirty="0">
                <a:solidFill>
                  <a:schemeClr val="accent5">
                    <a:lumMod val="40000"/>
                    <a:lumOff val="60000"/>
                  </a:schemeClr>
                </a:solidFill>
              </a:rPr>
              <a:t>Fideicomitente</a:t>
            </a:r>
          </a:p>
          <a:p>
            <a:pPr marL="0" indent="0" algn="just" eaLnBrk="1" hangingPunct="1">
              <a:buFont typeface="Arial" panose="020B0604020202020204" pitchFamily="34" charset="0"/>
              <a:buNone/>
            </a:pPr>
            <a:r>
              <a:rPr lang="es-MX" altLang="es-MX" sz="1500" dirty="0">
                <a:solidFill>
                  <a:srgbClr val="F5F6F7"/>
                </a:solidFill>
              </a:rPr>
              <a:t>Persona física o moral que constituye un fideicomiso, y quien hace la afectación de los bienes o derechos de los cuales será titular fiduciario, para la realización de los fines que se establezcan en el fideicomiso. Quien tiene que contar con la capacidad jurídica para obligarse y disponer de los bienes y/o derechos.</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600" b="1" dirty="0">
                <a:solidFill>
                  <a:schemeClr val="accent5">
                    <a:lumMod val="40000"/>
                    <a:lumOff val="60000"/>
                  </a:schemeClr>
                </a:solidFill>
              </a:rPr>
              <a:t>Fiduciario</a:t>
            </a:r>
          </a:p>
          <a:p>
            <a:pPr marL="0" indent="0" algn="just" eaLnBrk="1" hangingPunct="1">
              <a:buFont typeface="Arial" panose="020B0604020202020204" pitchFamily="34" charset="0"/>
              <a:buNone/>
            </a:pPr>
            <a:r>
              <a:rPr lang="es-MX" altLang="es-MX" sz="1500" dirty="0">
                <a:solidFill>
                  <a:srgbClr val="F5F6F7"/>
                </a:solidFill>
              </a:rPr>
              <a:t>Institución Afianzadora, aseguradora, de crédito o casa de bolsa que tenga autorización de la Secretaría de Hacienda y Crédito Público para actuar como tal.</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600" b="1" dirty="0">
                <a:solidFill>
                  <a:schemeClr val="accent5">
                    <a:lumMod val="40000"/>
                    <a:lumOff val="60000"/>
                  </a:schemeClr>
                </a:solidFill>
              </a:rPr>
              <a:t>Fideicomisario</a:t>
            </a:r>
          </a:p>
          <a:p>
            <a:pPr marL="0" indent="0" algn="just" eaLnBrk="1" hangingPunct="1">
              <a:buFont typeface="Arial" panose="020B0604020202020204" pitchFamily="34" charset="0"/>
              <a:buNone/>
            </a:pPr>
            <a:r>
              <a:rPr lang="es-MX" altLang="es-MX" sz="1500" dirty="0">
                <a:solidFill>
                  <a:srgbClr val="F5F6F7"/>
                </a:solidFill>
              </a:rPr>
              <a:t>Persona física o moral que habrá de recibir los beneficios del fideicomiso, a quien también se le conoce como beneficiario. Designado por  el fideicomitente, en cuyo provecho o beneficio se constituye el fideicomiso, designándose en el acto constitutivo del mismo o en sus modificaciones.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284D59-AE50-441B-95E2-4621FC7255B4}"/>
              </a:ext>
            </a:extLst>
          </p:cNvPr>
          <p:cNvSpPr>
            <a:spLocks noGrp="1"/>
          </p:cNvSpPr>
          <p:nvPr>
            <p:ph type="title"/>
          </p:nvPr>
        </p:nvSpPr>
        <p:spPr>
          <a:xfrm>
            <a:off x="457200" y="415925"/>
            <a:ext cx="8229600" cy="647700"/>
          </a:xfrm>
        </p:spPr>
        <p:txBody>
          <a:bodyPr rtlCol="0">
            <a:normAutofit fontScale="90000"/>
          </a:bodyPr>
          <a:lstStyle/>
          <a:p>
            <a:pPr eaLnBrk="1" fontAlgn="auto" hangingPunct="1">
              <a:spcAft>
                <a:spcPts val="0"/>
              </a:spcAft>
              <a:defRPr/>
            </a:pPr>
            <a:r>
              <a:rPr lang="es-MX" sz="2600" b="1" dirty="0">
                <a:solidFill>
                  <a:schemeClr val="accent5">
                    <a:lumMod val="40000"/>
                    <a:lumOff val="60000"/>
                  </a:schemeClr>
                </a:solidFill>
                <a:latin typeface="+mn-lt"/>
                <a:ea typeface="+mn-ea"/>
                <a:cs typeface="+mn-cs"/>
              </a:rPr>
              <a:t>Bienes y Derechos que pueden aportarse como patrimonio de Fideicomiso</a:t>
            </a:r>
          </a:p>
        </p:txBody>
      </p:sp>
      <p:sp>
        <p:nvSpPr>
          <p:cNvPr id="9219" name="Content Placeholder 2">
            <a:extLst>
              <a:ext uri="{FF2B5EF4-FFF2-40B4-BE49-F238E27FC236}">
                <a16:creationId xmlns:a16="http://schemas.microsoft.com/office/drawing/2014/main" id="{2A2B5696-42D5-4FE7-8E6A-9DFB823A12BE}"/>
              </a:ext>
            </a:extLst>
          </p:cNvPr>
          <p:cNvSpPr>
            <a:spLocks noGrp="1"/>
          </p:cNvSpPr>
          <p:nvPr>
            <p:ph idx="1"/>
          </p:nvPr>
        </p:nvSpPr>
        <p:spPr>
          <a:xfrm>
            <a:off x="457200" y="2060848"/>
            <a:ext cx="8229600" cy="5257800"/>
          </a:xfrm>
        </p:spPr>
        <p:txBody>
          <a:bodyPr/>
          <a:lstStyle/>
          <a:p>
            <a:pPr marL="0" indent="0" algn="just" eaLnBrk="1" hangingPunct="1">
              <a:buFont typeface="Arial" panose="020B0604020202020204" pitchFamily="34" charset="0"/>
              <a:buNone/>
            </a:pPr>
            <a:r>
              <a:rPr lang="es-MX" altLang="es-MX" sz="1500" dirty="0">
                <a:solidFill>
                  <a:srgbClr val="F5F6F7"/>
                </a:solidFill>
              </a:rPr>
              <a:t>El patrimonio de los fideicomisos puede constituirse con cualquier clase de bienes que se encuentren dentro del comercio, o cualquier derecho que no sea de ejercicio personal e intransmisible por su propia naturaleza. Estos bienes o derechos tendrán que estar libres de cualquier tipo de prenda.</a:t>
            </a:r>
          </a:p>
          <a:p>
            <a:pPr marL="0" indent="0" algn="just" eaLnBrk="1" hangingPunct="1">
              <a:buFont typeface="Arial" panose="020B0604020202020204" pitchFamily="34" charset="0"/>
              <a:buNone/>
            </a:pPr>
            <a:endParaRPr lang="es-MX" altLang="es-MX" sz="1500" dirty="0">
              <a:solidFill>
                <a:srgbClr val="F5F6F7"/>
              </a:solidFill>
            </a:endParaRPr>
          </a:p>
          <a:p>
            <a:pPr marL="0" indent="0" algn="just" eaLnBrk="1" hangingPunct="1">
              <a:buFont typeface="Arial" panose="020B0604020202020204" pitchFamily="34" charset="0"/>
              <a:buNone/>
            </a:pPr>
            <a:r>
              <a:rPr lang="es-MX" altLang="es-MX" sz="1500" b="1" dirty="0">
                <a:solidFill>
                  <a:schemeClr val="accent5">
                    <a:lumMod val="40000"/>
                    <a:lumOff val="60000"/>
                  </a:schemeClr>
                </a:solidFill>
              </a:rPr>
              <a:t>Bienes inmuebles, por ejemplo: </a:t>
            </a:r>
            <a:r>
              <a:rPr lang="es-MX" altLang="es-MX" sz="1500" dirty="0">
                <a:solidFill>
                  <a:srgbClr val="F5F6F7"/>
                </a:solidFill>
              </a:rPr>
              <a:t>Casas, edificios, etc. </a:t>
            </a:r>
          </a:p>
          <a:p>
            <a:pPr marL="0" indent="0" algn="just" eaLnBrk="1" hangingPunct="1">
              <a:buFont typeface="Arial" panose="020B0604020202020204" pitchFamily="34" charset="0"/>
              <a:buNone/>
            </a:pPr>
            <a:r>
              <a:rPr lang="es-MX" altLang="es-MX" sz="1500" b="1" dirty="0">
                <a:solidFill>
                  <a:schemeClr val="accent5">
                    <a:lumMod val="40000"/>
                    <a:lumOff val="60000"/>
                  </a:schemeClr>
                </a:solidFill>
              </a:rPr>
              <a:t>Bienes muebles, por ejemplo:  </a:t>
            </a:r>
            <a:r>
              <a:rPr lang="es-MX" altLang="es-MX" sz="1500" dirty="0">
                <a:solidFill>
                  <a:srgbClr val="F5F6F7"/>
                </a:solidFill>
              </a:rPr>
              <a:t>Aviones, maquinaria y equipo, barcos, etc.</a:t>
            </a:r>
          </a:p>
          <a:p>
            <a:pPr marL="0" indent="0" algn="just" eaLnBrk="1" hangingPunct="1">
              <a:buFont typeface="Arial" panose="020B0604020202020204" pitchFamily="34" charset="0"/>
              <a:buNone/>
            </a:pPr>
            <a:r>
              <a:rPr lang="es-MX" altLang="es-MX" sz="1500" b="1" dirty="0">
                <a:solidFill>
                  <a:schemeClr val="accent5">
                    <a:lumMod val="40000"/>
                    <a:lumOff val="60000"/>
                  </a:schemeClr>
                </a:solidFill>
              </a:rPr>
              <a:t>Valores, por ejemplo: </a:t>
            </a:r>
            <a:r>
              <a:rPr lang="es-MX" altLang="es-MX" sz="1500" dirty="0">
                <a:solidFill>
                  <a:srgbClr val="F5F6F7"/>
                </a:solidFill>
              </a:rPr>
              <a:t>Acciones bursátiles, no bursátiles e inversiones de recursos líquidos.</a:t>
            </a:r>
          </a:p>
          <a:p>
            <a:pPr marL="0" indent="0" algn="just" eaLnBrk="1" hangingPunct="1">
              <a:buFont typeface="Arial" panose="020B0604020202020204" pitchFamily="34" charset="0"/>
              <a:buNone/>
            </a:pPr>
            <a:r>
              <a:rPr lang="es-MX" altLang="es-MX" sz="1500" b="1" dirty="0">
                <a:solidFill>
                  <a:schemeClr val="accent5">
                    <a:lumMod val="40000"/>
                    <a:lumOff val="60000"/>
                  </a:schemeClr>
                </a:solidFill>
              </a:rPr>
              <a:t>Derechos, por ejemplo: </a:t>
            </a:r>
            <a:r>
              <a:rPr lang="es-MX" altLang="es-MX" sz="1500" dirty="0">
                <a:solidFill>
                  <a:srgbClr val="F5F6F7"/>
                </a:solidFill>
              </a:rPr>
              <a:t>De cobro, títulos de Crédito, contratos de servicio, derechos litigosos, cartera vencida, pólizas de seguro, etc.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617</TotalTime>
  <Words>2431</Words>
  <Application>Microsoft Office PowerPoint</Application>
  <PresentationFormat>Presentación en pantalla (4:3)</PresentationFormat>
  <Paragraphs>245</Paragraphs>
  <Slides>18</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Frutiger LT Com 45 Light</vt:lpstr>
      <vt:lpstr>Aptos</vt:lpstr>
      <vt:lpstr>Arial</vt:lpstr>
      <vt:lpstr>Calibri</vt:lpstr>
      <vt:lpstr>Office Theme</vt:lpstr>
      <vt:lpstr>Presentación de PowerPoint</vt:lpstr>
      <vt:lpstr>Presentación de PowerPoint</vt:lpstr>
      <vt:lpstr>Misión y Estrategia de Negocio</vt:lpstr>
      <vt:lpstr>Quiénes Somos</vt:lpstr>
      <vt:lpstr>El Fideicomiso en México</vt:lpstr>
      <vt:lpstr>Marco legal del Fideicomiso</vt:lpstr>
      <vt:lpstr>Marco legal del Fideicomiso</vt:lpstr>
      <vt:lpstr>Partes que integran el Contrato de Fideicomiso</vt:lpstr>
      <vt:lpstr>Bienes y Derechos que pueden aportarse como patrimonio de Fideicomiso</vt:lpstr>
      <vt:lpstr>Fideicomisos de Garantía</vt:lpstr>
      <vt:lpstr>Esquema Convencional de Fideicomiso</vt:lpstr>
      <vt:lpstr>Derechos y Obligaciones Fideicomitente</vt:lpstr>
      <vt:lpstr>Derechos y obligaciones fiduciario</vt:lpstr>
      <vt:lpstr>Derechos Fideicomisario</vt:lpstr>
      <vt:lpstr>De la Promoción y Sector de Mercado de los Servicios Fiduciarios Sofimex</vt:lpstr>
      <vt:lpstr>Ventajas de Elegir a Sofimex como Fiduciario</vt:lpstr>
      <vt:lpstr>Cobertura Geográfica</vt:lpstr>
      <vt:lpstr>Contáctenos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Albertozzy</dc:creator>
  <cp:lastModifiedBy>Alexia Rodriguez Hurtado</cp:lastModifiedBy>
  <cp:revision>74</cp:revision>
  <dcterms:created xsi:type="dcterms:W3CDTF">2012-11-30T21:01:33Z</dcterms:created>
  <dcterms:modified xsi:type="dcterms:W3CDTF">2025-06-11T15:58:07Z</dcterms:modified>
</cp:coreProperties>
</file>